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 bookmarkIdSeed="2">
  <p:sldMasterIdLst>
    <p:sldMasterId id="2147483813" r:id="rId1"/>
    <p:sldMasterId id="2147483781" r:id="rId2"/>
    <p:sldMasterId id="2147483775" r:id="rId3"/>
    <p:sldMasterId id="2147483717" r:id="rId4"/>
  </p:sldMasterIdLst>
  <p:notesMasterIdLst>
    <p:notesMasterId r:id="rId22"/>
  </p:notesMasterIdLst>
  <p:sldIdLst>
    <p:sldId id="273" r:id="rId5"/>
    <p:sldId id="314" r:id="rId6"/>
    <p:sldId id="328" r:id="rId7"/>
    <p:sldId id="330" r:id="rId8"/>
    <p:sldId id="313" r:id="rId9"/>
    <p:sldId id="315" r:id="rId10"/>
    <p:sldId id="316" r:id="rId11"/>
    <p:sldId id="318" r:id="rId12"/>
    <p:sldId id="319" r:id="rId13"/>
    <p:sldId id="321" r:id="rId14"/>
    <p:sldId id="322" r:id="rId15"/>
    <p:sldId id="323" r:id="rId16"/>
    <p:sldId id="324" r:id="rId17"/>
    <p:sldId id="325" r:id="rId18"/>
    <p:sldId id="327" r:id="rId19"/>
    <p:sldId id="331" r:id="rId20"/>
    <p:sldId id="332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Franklin Gothic Book" panose="020B0503020102020204" pitchFamily="34" charset="0"/>
      <p:regular r:id="rId27"/>
      <p:italic r:id="rId28"/>
    </p:embeddedFont>
    <p:embeddedFont>
      <p:font typeface="Franklin Gothic Medium" panose="020B0603020102020204" pitchFamily="34" charset="0"/>
      <p:regular r:id="rId29"/>
      <p:italic r:id="rId30"/>
    </p:embeddedFont>
    <p:embeddedFont>
      <p:font typeface="Work Sans" pitchFamily="2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88" userDrawn="1">
          <p15:clr>
            <a:srgbClr val="A4A3A4"/>
          </p15:clr>
        </p15:guide>
        <p15:guide id="2" orient="horz" pos="95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rti, Vanessa" initials="FV" lastIdx="1" clrIdx="0">
    <p:extLst>
      <p:ext uri="{19B8F6BF-5375-455C-9EA6-DF929625EA0E}">
        <p15:presenceInfo xmlns:p15="http://schemas.microsoft.com/office/powerpoint/2012/main" userId="S-1-5-21-140710469-2598012747-3938322869-4630" providerId="AD"/>
      </p:ext>
    </p:extLst>
  </p:cmAuthor>
  <p:cmAuthor id="2" name="Elise Vermeersch" initials="EV" lastIdx="4" clrIdx="1">
    <p:extLst>
      <p:ext uri="{19B8F6BF-5375-455C-9EA6-DF929625EA0E}">
        <p15:presenceInfo xmlns:p15="http://schemas.microsoft.com/office/powerpoint/2012/main" userId="Elise Vermeersch" providerId="None"/>
      </p:ext>
    </p:extLst>
  </p:cmAuthor>
  <p:cmAuthor id="3" name="Elena D'Angelo" initials="ED" lastIdx="3" clrIdx="2">
    <p:extLst>
      <p:ext uri="{19B8F6BF-5375-455C-9EA6-DF929625EA0E}">
        <p15:presenceInfo xmlns:p15="http://schemas.microsoft.com/office/powerpoint/2012/main" userId="hM1FoeFVYpLSDrGJcg6ig28QO0bJMwpmUBv/6m36wjo=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FD0D9"/>
    <a:srgbClr val="76C8DE"/>
    <a:srgbClr val="FEFEFE"/>
    <a:srgbClr val="B0C800"/>
    <a:srgbClr val="358A91"/>
    <a:srgbClr val="055D6B"/>
    <a:srgbClr val="DDD114"/>
    <a:srgbClr val="EFE300"/>
    <a:srgbClr val="1446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816" autoAdjust="0"/>
  </p:normalViewPr>
  <p:slideViewPr>
    <p:cSldViewPr snapToGrid="0" snapToObjects="1">
      <p:cViewPr varScale="1">
        <p:scale>
          <a:sx n="54" d="100"/>
          <a:sy n="54" d="100"/>
        </p:scale>
        <p:origin x="1083" y="48"/>
      </p:cViewPr>
      <p:guideLst>
        <p:guide pos="688"/>
        <p:guide orient="horz" pos="95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157" d="100"/>
          <a:sy n="157" d="100"/>
        </p:scale>
        <p:origin x="46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latin typeface="Franklin Gothic Book" panose="020B0503020102020204" pitchFamily="34" charset="0"/>
              </a:rPr>
              <a:t>Imports of EEE or UEEE in Tanzania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v>Imports (kt)</c:v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numRef>
              <c:f>IMPORTS!$U$2:$Y$2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IMPORTS!$U$58:$Y$58</c:f>
              <c:numCache>
                <c:formatCode>0</c:formatCode>
                <c:ptCount val="5"/>
                <c:pt idx="0">
                  <c:v>49.150388</c:v>
                </c:pt>
                <c:pt idx="1">
                  <c:v>40.298782000000003</c:v>
                </c:pt>
                <c:pt idx="2">
                  <c:v>40.177720000000001</c:v>
                </c:pt>
                <c:pt idx="3">
                  <c:v>57.899405000000002</c:v>
                </c:pt>
                <c:pt idx="4">
                  <c:v>59.230978999999998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7E-411A-BF9B-37D9017883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732751504"/>
        <c:axId val="732759664"/>
      </c:barChart>
      <c:lineChart>
        <c:grouping val="standard"/>
        <c:varyColors val="0"/>
        <c:ser>
          <c:idx val="0"/>
          <c:order val="0"/>
          <c:tx>
            <c:v>Euros (Million)</c:v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IMPORTS!$U$2:$Y$2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IMPORTS!$AA$58:$AE$58</c:f>
              <c:numCache>
                <c:formatCode>0</c:formatCode>
                <c:ptCount val="5"/>
                <c:pt idx="0">
                  <c:v>354</c:v>
                </c:pt>
                <c:pt idx="1">
                  <c:v>320.41196469537948</c:v>
                </c:pt>
                <c:pt idx="2">
                  <c:v>314.0825613813924</c:v>
                </c:pt>
                <c:pt idx="3">
                  <c:v>345.86207199829704</c:v>
                </c:pt>
                <c:pt idx="4">
                  <c:v>364.84994972771648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7E-411A-BF9B-37D9017883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2765648"/>
        <c:axId val="732746064"/>
      </c:lineChart>
      <c:valAx>
        <c:axId val="732746064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732765648"/>
        <c:crosses val="max"/>
        <c:crossBetween val="between"/>
      </c:valAx>
      <c:catAx>
        <c:axId val="73276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732746064"/>
        <c:crosses val="autoZero"/>
        <c:auto val="1"/>
        <c:lblAlgn val="ctr"/>
        <c:lblOffset val="100"/>
        <c:noMultiLvlLbl val="0"/>
      </c:catAx>
      <c:valAx>
        <c:axId val="732759664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CH"/>
          </a:p>
        </c:txPr>
        <c:crossAx val="732751504"/>
        <c:crosses val="autoZero"/>
        <c:crossBetween val="between"/>
      </c:valAx>
      <c:catAx>
        <c:axId val="7327515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327596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CH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effectLst/>
                <a:latin typeface="Franklin Gothic Book" panose="020B0503020102020204" pitchFamily="34" charset="0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2"/>
                </a:solidFill>
                <a:latin typeface="Franklin Gothic Book" panose="020B0503020102020204" pitchFamily="34" charset="0"/>
              </a:rPr>
              <a:t>Number of random inspections in which UEEE were found</a:t>
            </a:r>
          </a:p>
          <a:p>
            <a:pPr>
              <a:defRPr sz="1800" b="1">
                <a:solidFill>
                  <a:schemeClr val="tx2"/>
                </a:solidFill>
                <a:latin typeface="Franklin Gothic Book" panose="020B0503020102020204" pitchFamily="34" charset="0"/>
              </a:defRPr>
            </a:pPr>
            <a:r>
              <a:rPr lang="en-US" sz="1800" b="1" dirty="0">
                <a:solidFill>
                  <a:schemeClr val="tx2"/>
                </a:solidFill>
                <a:latin typeface="Franklin Gothic Book" panose="020B0503020102020204" pitchFamily="34" charset="0"/>
              </a:rPr>
              <a:t> (by country)</a:t>
            </a:r>
          </a:p>
        </c:rich>
      </c:tx>
      <c:layout>
        <c:manualLayout>
          <c:xMode val="edge"/>
          <c:yMode val="edge"/>
          <c:x val="0.13051366525344343"/>
          <c:y val="2.38745993250067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2"/>
              </a:solidFill>
              <a:effectLst/>
              <a:latin typeface="Franklin Gothic Book" panose="020B0503020102020204" pitchFamily="34" charset="0"/>
              <a:ea typeface="+mn-ea"/>
              <a:cs typeface="+mn-cs"/>
            </a:defRPr>
          </a:pPr>
          <a:endParaRPr lang="en-CH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Sheet5!$B$1</c:f>
              <c:strCache>
                <c:ptCount val="1"/>
                <c:pt idx="0">
                  <c:v>Number of inspections during which UEEE were found</c:v>
                </c:pt>
              </c:strCache>
            </c:strRef>
          </c:tx>
          <c:spPr>
            <a:gradFill>
              <a:gsLst>
                <a:gs pos="0">
                  <a:schemeClr val="accent2"/>
                </a:gs>
                <a:gs pos="100000">
                  <a:schemeClr val="accent2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Sheet5!$A$2:$A$31</c:f>
              <c:strCache>
                <c:ptCount val="30"/>
                <c:pt idx="0">
                  <c:v>China</c:v>
                </c:pt>
                <c:pt idx="1">
                  <c:v>United Arab Emirates</c:v>
                </c:pt>
                <c:pt idx="2">
                  <c:v>Zanzibar</c:v>
                </c:pt>
                <c:pt idx="3">
                  <c:v>Portugal</c:v>
                </c:pt>
                <c:pt idx="4">
                  <c:v>United Kingdom</c:v>
                </c:pt>
                <c:pt idx="5">
                  <c:v>Japan</c:v>
                </c:pt>
                <c:pt idx="6">
                  <c:v>India</c:v>
                </c:pt>
                <c:pt idx="7">
                  <c:v>Hong Kong</c:v>
                </c:pt>
                <c:pt idx="8">
                  <c:v>USA</c:v>
                </c:pt>
                <c:pt idx="9">
                  <c:v>Canada</c:v>
                </c:pt>
                <c:pt idx="10">
                  <c:v>South Africa</c:v>
                </c:pt>
                <c:pt idx="11">
                  <c:v>Cameroon</c:v>
                </c:pt>
                <c:pt idx="12">
                  <c:v>Saudi Arabia</c:v>
                </c:pt>
                <c:pt idx="13">
                  <c:v>Netherlands</c:v>
                </c:pt>
                <c:pt idx="14">
                  <c:v>Australia</c:v>
                </c:pt>
                <c:pt idx="15">
                  <c:v>Austria</c:v>
                </c:pt>
                <c:pt idx="16">
                  <c:v>Germany</c:v>
                </c:pt>
                <c:pt idx="17">
                  <c:v>Turkey</c:v>
                </c:pt>
                <c:pt idx="18">
                  <c:v>Lebanon</c:v>
                </c:pt>
                <c:pt idx="19">
                  <c:v>Thailand</c:v>
                </c:pt>
                <c:pt idx="20">
                  <c:v>Ireland</c:v>
                </c:pt>
                <c:pt idx="21">
                  <c:v>Belgium</c:v>
                </c:pt>
                <c:pt idx="22">
                  <c:v>Malaysia</c:v>
                </c:pt>
                <c:pt idx="23">
                  <c:v>Poland</c:v>
                </c:pt>
                <c:pt idx="24">
                  <c:v>Italy</c:v>
                </c:pt>
                <c:pt idx="25">
                  <c:v>Oman</c:v>
                </c:pt>
                <c:pt idx="26">
                  <c:v>Denmark</c:v>
                </c:pt>
                <c:pt idx="27">
                  <c:v>South Korea</c:v>
                </c:pt>
                <c:pt idx="28">
                  <c:v>Estonia</c:v>
                </c:pt>
                <c:pt idx="29">
                  <c:v>Nigeria</c:v>
                </c:pt>
              </c:strCache>
            </c:strRef>
          </c:cat>
          <c:val>
            <c:numRef>
              <c:f>Sheet5!$B$2:$B$31</c:f>
              <c:numCache>
                <c:formatCode>General</c:formatCode>
                <c:ptCount val="30"/>
                <c:pt idx="0">
                  <c:v>68</c:v>
                </c:pt>
                <c:pt idx="1">
                  <c:v>37</c:v>
                </c:pt>
                <c:pt idx="2">
                  <c:v>18</c:v>
                </c:pt>
                <c:pt idx="3">
                  <c:v>17</c:v>
                </c:pt>
                <c:pt idx="4">
                  <c:v>13</c:v>
                </c:pt>
                <c:pt idx="5">
                  <c:v>12</c:v>
                </c:pt>
                <c:pt idx="6">
                  <c:v>7</c:v>
                </c:pt>
                <c:pt idx="7">
                  <c:v>7</c:v>
                </c:pt>
                <c:pt idx="8">
                  <c:v>6</c:v>
                </c:pt>
                <c:pt idx="9">
                  <c:v>5</c:v>
                </c:pt>
                <c:pt idx="10">
                  <c:v>3</c:v>
                </c:pt>
                <c:pt idx="11">
                  <c:v>3</c:v>
                </c:pt>
                <c:pt idx="12">
                  <c:v>3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03-4BF2-9636-1597F0C28CD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732753136"/>
        <c:axId val="732742256"/>
      </c:barChart>
      <c:catAx>
        <c:axId val="732753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CH"/>
          </a:p>
        </c:txPr>
        <c:crossAx val="732742256"/>
        <c:crosses val="autoZero"/>
        <c:auto val="1"/>
        <c:lblAlgn val="ctr"/>
        <c:lblOffset val="100"/>
        <c:noMultiLvlLbl val="0"/>
      </c:catAx>
      <c:valAx>
        <c:axId val="7327422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2753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/>
      </a:pPr>
      <a:endParaRPr lang="en-CH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[Results_Statistical_Inspection_Sheet.xlsx]Summary_scope!PivotTable7</c:name>
    <c:fmtId val="-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2">
              <a:lumMod val="80000"/>
              <a:lumOff val="20000"/>
            </a:schemeClr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"/>
        <c:spPr>
          <a:solidFill>
            <a:schemeClr val="accent4">
              <a:lumMod val="80000"/>
              <a:lumOff val="20000"/>
            </a:schemeClr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"/>
        <c:spPr>
          <a:solidFill>
            <a:schemeClr val="accent6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"/>
        <c:spPr>
          <a:solidFill>
            <a:schemeClr val="accent6">
              <a:lumMod val="80000"/>
            </a:schemeClr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5"/>
        <c:spPr>
          <a:solidFill>
            <a:schemeClr val="accent4">
              <a:lumMod val="50000"/>
            </a:schemeClr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"/>
        <c:spPr>
          <a:solidFill>
            <a:schemeClr val="accent3">
              <a:lumMod val="80000"/>
              <a:lumOff val="20000"/>
            </a:schemeClr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7"/>
        <c:spPr>
          <a:solidFill>
            <a:schemeClr val="accent3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9"/>
        <c:spPr>
          <a:solidFill>
            <a:schemeClr val="accent2">
              <a:lumMod val="80000"/>
            </a:schemeClr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0"/>
        <c:spPr>
          <a:solidFill>
            <a:schemeClr val="accent4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2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2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3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3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4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4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5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6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6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7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7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7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8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8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8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8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8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9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9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9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9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spPr>
            <a:solidFill>
              <a:sysClr val="window" lastClr="FFFFFF"/>
            </a:solidFill>
            <a:ln>
              <a:solidFill>
                <a:sysClr val="windowText" lastClr="000000">
                  <a:lumMod val="25000"/>
                  <a:lumOff val="75000"/>
                </a:sysClr>
              </a:solidFill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CH"/>
            </a:p>
          </c:txPr>
          <c:dLblPos val="outEnd"/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0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0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3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4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5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6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7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8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1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1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  <c:pivotFmt>
        <c:idx val="12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6.9998732208082337E-2"/>
          <c:y val="0.18363295702495019"/>
          <c:w val="0.50245968764348325"/>
          <c:h val="0.7728596801905786"/>
        </c:manualLayout>
      </c:layout>
      <c:pieChart>
        <c:varyColors val="1"/>
        <c:ser>
          <c:idx val="0"/>
          <c:order val="0"/>
          <c:tx>
            <c:strRef>
              <c:f>Summary_scope!$K$20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47E-40F2-AB22-A25775A773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47E-40F2-AB22-A25775A773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47E-40F2-AB22-A25775A773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47E-40F2-AB22-A25775A7735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47E-40F2-AB22-A25775A7735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47E-40F2-AB22-A25775A7735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47E-40F2-AB22-A25775A7735E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647E-40F2-AB22-A25775A7735E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47E-40F2-AB22-A25775A7735E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47E-40F2-AB22-A25775A7735E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47E-40F2-AB22-A25775A7735E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47E-40F2-AB22-A25775A7735E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647E-40F2-AB22-A25775A7735E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647E-40F2-AB22-A25775A7735E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647E-40F2-AB22-A25775A7735E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647E-40F2-AB22-A25775A7735E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647E-40F2-AB22-A25775A7735E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647E-40F2-AB22-A25775A7735E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647E-40F2-AB22-A25775A7735E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647E-40F2-AB22-A25775A7735E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647E-40F2-AB22-A25775A7735E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647E-40F2-AB22-A25775A7735E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647E-40F2-AB22-A25775A7735E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647E-40F2-AB22-A25775A7735E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647E-40F2-AB22-A25775A7735E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647E-40F2-AB22-A25775A7735E}"/>
              </c:ext>
            </c:extLst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647E-40F2-AB22-A25775A7735E}"/>
              </c:ext>
            </c:extLst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647E-40F2-AB22-A25775A7735E}"/>
              </c:ext>
            </c:extLst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647E-40F2-AB22-A25775A7735E}"/>
              </c:ext>
            </c:extLst>
          </c:dPt>
          <c:dPt>
            <c:idx val="29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647E-40F2-AB22-A25775A7735E}"/>
              </c:ext>
            </c:extLst>
          </c:dPt>
          <c:dPt>
            <c:idx val="3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647E-40F2-AB22-A25775A7735E}"/>
              </c:ext>
            </c:extLst>
          </c:dPt>
          <c:dPt>
            <c:idx val="3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F-647E-40F2-AB22-A25775A7735E}"/>
              </c:ext>
            </c:extLst>
          </c:dPt>
          <c:dPt>
            <c:idx val="32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1-647E-40F2-AB22-A25775A7735E}"/>
              </c:ext>
            </c:extLst>
          </c:dPt>
          <c:dPt>
            <c:idx val="33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3-647E-40F2-AB22-A25775A7735E}"/>
              </c:ext>
            </c:extLst>
          </c:dPt>
          <c:dPt>
            <c:idx val="34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5-647E-40F2-AB22-A25775A7735E}"/>
              </c:ext>
            </c:extLst>
          </c:dPt>
          <c:dPt>
            <c:idx val="35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7-647E-40F2-AB22-A25775A7735E}"/>
              </c:ext>
            </c:extLst>
          </c:dPt>
          <c:dPt>
            <c:idx val="36"/>
            <c:bubble3D val="0"/>
            <c:spPr>
              <a:solidFill>
                <a:schemeClr val="accent1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9-647E-40F2-AB22-A25775A7735E}"/>
              </c:ext>
            </c:extLst>
          </c:dPt>
          <c:dPt>
            <c:idx val="37"/>
            <c:bubble3D val="0"/>
            <c:spPr>
              <a:solidFill>
                <a:schemeClr val="accent2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B-647E-40F2-AB22-A25775A7735E}"/>
              </c:ext>
            </c:extLst>
          </c:dPt>
          <c:dPt>
            <c:idx val="38"/>
            <c:bubble3D val="0"/>
            <c:spPr>
              <a:solidFill>
                <a:schemeClr val="accent3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D-647E-40F2-AB22-A25775A7735E}"/>
              </c:ext>
            </c:extLst>
          </c:dPt>
          <c:dPt>
            <c:idx val="39"/>
            <c:bubble3D val="0"/>
            <c:spPr>
              <a:solidFill>
                <a:schemeClr val="accent4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F-647E-40F2-AB22-A25775A7735E}"/>
              </c:ext>
            </c:extLst>
          </c:dPt>
          <c:dPt>
            <c:idx val="40"/>
            <c:bubble3D val="0"/>
            <c:spPr>
              <a:solidFill>
                <a:schemeClr val="accent5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1-647E-40F2-AB22-A25775A7735E}"/>
              </c:ext>
            </c:extLst>
          </c:dPt>
          <c:dPt>
            <c:idx val="41"/>
            <c:bubble3D val="0"/>
            <c:spPr>
              <a:solidFill>
                <a:schemeClr val="accent6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3-647E-40F2-AB22-A25775A7735E}"/>
              </c:ext>
            </c:extLst>
          </c:dPt>
          <c:dPt>
            <c:idx val="42"/>
            <c:bubble3D val="0"/>
            <c:spPr>
              <a:solidFill>
                <a:schemeClr val="accent1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5-647E-40F2-AB22-A25775A7735E}"/>
              </c:ext>
            </c:extLst>
          </c:dPt>
          <c:dPt>
            <c:idx val="43"/>
            <c:bubble3D val="0"/>
            <c:spPr>
              <a:solidFill>
                <a:schemeClr val="accent2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7-647E-40F2-AB22-A25775A7735E}"/>
              </c:ext>
            </c:extLst>
          </c:dPt>
          <c:dPt>
            <c:idx val="44"/>
            <c:bubble3D val="0"/>
            <c:spPr>
              <a:solidFill>
                <a:schemeClr val="accent3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9-647E-40F2-AB22-A25775A7735E}"/>
              </c:ext>
            </c:extLst>
          </c:dPt>
          <c:dPt>
            <c:idx val="45"/>
            <c:bubble3D val="0"/>
            <c:spPr>
              <a:solidFill>
                <a:schemeClr val="accent4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B-647E-40F2-AB22-A25775A7735E}"/>
              </c:ext>
            </c:extLst>
          </c:dPt>
          <c:dPt>
            <c:idx val="46"/>
            <c:bubble3D val="0"/>
            <c:spPr>
              <a:solidFill>
                <a:schemeClr val="accent5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D-647E-40F2-AB22-A25775A7735E}"/>
              </c:ext>
            </c:extLst>
          </c:dPt>
          <c:dPt>
            <c:idx val="47"/>
            <c:bubble3D val="0"/>
            <c:spPr>
              <a:solidFill>
                <a:schemeClr val="accent6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F-647E-40F2-AB22-A25775A7735E}"/>
              </c:ext>
            </c:extLst>
          </c:dPt>
          <c:dPt>
            <c:idx val="48"/>
            <c:bubble3D val="0"/>
            <c:spPr>
              <a:solidFill>
                <a:schemeClr val="accent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1-647E-40F2-AB22-A25775A7735E}"/>
              </c:ext>
            </c:extLst>
          </c:dPt>
          <c:dPt>
            <c:idx val="49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3-647E-40F2-AB22-A25775A7735E}"/>
              </c:ext>
            </c:extLst>
          </c:dPt>
          <c:dPt>
            <c:idx val="50"/>
            <c:bubble3D val="0"/>
            <c:spPr>
              <a:solidFill>
                <a:schemeClr val="accent3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5-647E-40F2-AB22-A25775A7735E}"/>
              </c:ext>
            </c:extLst>
          </c:dPt>
          <c:dPt>
            <c:idx val="51"/>
            <c:bubble3D val="0"/>
            <c:spPr>
              <a:solidFill>
                <a:schemeClr val="accent4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7-647E-40F2-AB22-A25775A7735E}"/>
              </c:ext>
            </c:extLst>
          </c:dPt>
          <c:dPt>
            <c:idx val="52"/>
            <c:bubble3D val="0"/>
            <c:spPr>
              <a:solidFill>
                <a:schemeClr val="accent5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9-647E-40F2-AB22-A25775A7735E}"/>
              </c:ext>
            </c:extLst>
          </c:dPt>
          <c:dPt>
            <c:idx val="53"/>
            <c:bubble3D val="0"/>
            <c:spPr>
              <a:solidFill>
                <a:schemeClr val="accent6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B-647E-40F2-AB22-A25775A7735E}"/>
              </c:ext>
            </c:extLst>
          </c:dPt>
          <c:dPt>
            <c:idx val="5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D-647E-40F2-AB22-A25775A7735E}"/>
              </c:ext>
            </c:extLst>
          </c:dPt>
          <c:dLbls>
            <c:dLbl>
              <c:idx val="2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7E-40F2-AB22-A25775A7735E}"/>
                </c:ext>
              </c:extLst>
            </c:dLbl>
            <c:dLbl>
              <c:idx val="5"/>
              <c:layout>
                <c:manualLayout>
                  <c:x val="5.6250000000000001E-2"/>
                  <c:y val="2.407407407407403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47E-40F2-AB22-A25775A7735E}"/>
                </c:ext>
              </c:extLst>
            </c:dLbl>
            <c:dLbl>
              <c:idx val="13"/>
              <c:layout>
                <c:manualLayout>
                  <c:x val="-0.14479166666666674"/>
                  <c:y val="-8.888888888888896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47E-40F2-AB22-A25775A7735E}"/>
                </c:ext>
              </c:extLst>
            </c:dLbl>
            <c:dLbl>
              <c:idx val="14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47E-40F2-AB22-A25775A7735E}"/>
                </c:ext>
              </c:extLst>
            </c:dLbl>
            <c:dLbl>
              <c:idx val="15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47E-40F2-AB22-A25775A7735E}"/>
                </c:ext>
              </c:extLst>
            </c:dLbl>
            <c:dLbl>
              <c:idx val="19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647E-40F2-AB22-A25775A7735E}"/>
                </c:ext>
              </c:extLst>
            </c:dLbl>
            <c:dLbl>
              <c:idx val="23"/>
              <c:layout>
                <c:manualLayout>
                  <c:x val="0"/>
                  <c:y val="-2.3095007404951252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647E-40F2-AB22-A25775A7735E}"/>
                </c:ext>
              </c:extLst>
            </c:dLbl>
            <c:dLbl>
              <c:idx val="27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647E-40F2-AB22-A25775A7735E}"/>
                </c:ext>
              </c:extLst>
            </c:dLbl>
            <c:dLbl>
              <c:idx val="29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647E-40F2-AB22-A25775A7735E}"/>
                </c:ext>
              </c:extLst>
            </c:dLbl>
            <c:dLbl>
              <c:idx val="33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647E-40F2-AB22-A25775A7735E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CH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Summary_scope!$J$21:$J$76</c:f>
              <c:strCache>
                <c:ptCount val="55"/>
                <c:pt idx="0">
                  <c:v>A/C</c:v>
                </c:pt>
                <c:pt idx="1">
                  <c:v>Air fryer</c:v>
                </c:pt>
                <c:pt idx="2">
                  <c:v>Blender</c:v>
                </c:pt>
                <c:pt idx="3">
                  <c:v>Circuit breaker</c:v>
                </c:pt>
                <c:pt idx="4">
                  <c:v>Coffee maker</c:v>
                </c:pt>
                <c:pt idx="5">
                  <c:v>Cooker</c:v>
                </c:pt>
                <c:pt idx="6">
                  <c:v>CPU</c:v>
                </c:pt>
                <c:pt idx="7">
                  <c:v>Deep fryer</c:v>
                </c:pt>
                <c:pt idx="8">
                  <c:v>Dishwasher</c:v>
                </c:pt>
                <c:pt idx="9">
                  <c:v>DVD player</c:v>
                </c:pt>
                <c:pt idx="10">
                  <c:v>Egg boiler</c:v>
                </c:pt>
                <c:pt idx="11">
                  <c:v>Electric scater</c:v>
                </c:pt>
                <c:pt idx="12">
                  <c:v>Fan</c:v>
                </c:pt>
                <c:pt idx="13">
                  <c:v>Flat TV</c:v>
                </c:pt>
                <c:pt idx="14">
                  <c:v>Freezer</c:v>
                </c:pt>
                <c:pt idx="15">
                  <c:v>Fridge</c:v>
                </c:pt>
                <c:pt idx="16">
                  <c:v>Fryer</c:v>
                </c:pt>
                <c:pt idx="17">
                  <c:v>Generator</c:v>
                </c:pt>
                <c:pt idx="18">
                  <c:v>Grill Oven</c:v>
                </c:pt>
                <c:pt idx="19">
                  <c:v>Heater</c:v>
                </c:pt>
                <c:pt idx="20">
                  <c:v>Hitachi</c:v>
                </c:pt>
                <c:pt idx="21">
                  <c:v>Iron</c:v>
                </c:pt>
                <c:pt idx="22">
                  <c:v>Kettle</c:v>
                </c:pt>
                <c:pt idx="23">
                  <c:v>Microwave</c:v>
                </c:pt>
                <c:pt idx="24">
                  <c:v>Mixer</c:v>
                </c:pt>
                <c:pt idx="25">
                  <c:v>Monitor</c:v>
                </c:pt>
                <c:pt idx="26">
                  <c:v>Mower</c:v>
                </c:pt>
                <c:pt idx="27">
                  <c:v>Oven</c:v>
                </c:pt>
                <c:pt idx="28">
                  <c:v>Panasonic</c:v>
                </c:pt>
                <c:pt idx="29">
                  <c:v>PC</c:v>
                </c:pt>
                <c:pt idx="30">
                  <c:v>Piano</c:v>
                </c:pt>
                <c:pt idx="31">
                  <c:v>Pressure washer</c:v>
                </c:pt>
                <c:pt idx="32">
                  <c:v>Printer</c:v>
                </c:pt>
                <c:pt idx="33">
                  <c:v>Radio</c:v>
                </c:pt>
                <c:pt idx="34">
                  <c:v>Rice cooker</c:v>
                </c:pt>
                <c:pt idx="35">
                  <c:v>Samsung</c:v>
                </c:pt>
                <c:pt idx="36">
                  <c:v>Sandwich maker</c:v>
                </c:pt>
                <c:pt idx="37">
                  <c:v>Sewing machine</c:v>
                </c:pt>
                <c:pt idx="38">
                  <c:v>Shaver</c:v>
                </c:pt>
                <c:pt idx="39">
                  <c:v>Shredder</c:v>
                </c:pt>
                <c:pt idx="40">
                  <c:v>Stabilizer</c:v>
                </c:pt>
                <c:pt idx="41">
                  <c:v>Stereo receiver</c:v>
                </c:pt>
                <c:pt idx="42">
                  <c:v>Stove</c:v>
                </c:pt>
                <c:pt idx="43">
                  <c:v>Toaster</c:v>
                </c:pt>
                <c:pt idx="44">
                  <c:v>Tread Mill</c:v>
                </c:pt>
                <c:pt idx="45">
                  <c:v>TV</c:v>
                </c:pt>
                <c:pt idx="46">
                  <c:v>Vaccum cleaner</c:v>
                </c:pt>
                <c:pt idx="47">
                  <c:v>Vacuum cleaner</c:v>
                </c:pt>
                <c:pt idx="48">
                  <c:v>Washer</c:v>
                </c:pt>
                <c:pt idx="49">
                  <c:v>Washing machine</c:v>
                </c:pt>
                <c:pt idx="50">
                  <c:v>Water dispenser</c:v>
                </c:pt>
                <c:pt idx="51">
                  <c:v>Welder</c:v>
                </c:pt>
                <c:pt idx="52">
                  <c:v>Wine cooler</c:v>
                </c:pt>
                <c:pt idx="53">
                  <c:v>Woodcrafter</c:v>
                </c:pt>
                <c:pt idx="54">
                  <c:v>(blank)</c:v>
                </c:pt>
              </c:strCache>
            </c:strRef>
          </c:cat>
          <c:val>
            <c:numRef>
              <c:f>Summary_scope!$K$21:$K$76</c:f>
              <c:numCache>
                <c:formatCode>General</c:formatCode>
                <c:ptCount val="55"/>
                <c:pt idx="0">
                  <c:v>3</c:v>
                </c:pt>
                <c:pt idx="1">
                  <c:v>1</c:v>
                </c:pt>
                <c:pt idx="2">
                  <c:v>6</c:v>
                </c:pt>
                <c:pt idx="3">
                  <c:v>1</c:v>
                </c:pt>
                <c:pt idx="4">
                  <c:v>1</c:v>
                </c:pt>
                <c:pt idx="5">
                  <c:v>6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171</c:v>
                </c:pt>
                <c:pt idx="14">
                  <c:v>11</c:v>
                </c:pt>
                <c:pt idx="15">
                  <c:v>63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6</c:v>
                </c:pt>
                <c:pt idx="20">
                  <c:v>1</c:v>
                </c:pt>
                <c:pt idx="21">
                  <c:v>2</c:v>
                </c:pt>
                <c:pt idx="22">
                  <c:v>5</c:v>
                </c:pt>
                <c:pt idx="23">
                  <c:v>12</c:v>
                </c:pt>
                <c:pt idx="24">
                  <c:v>2</c:v>
                </c:pt>
                <c:pt idx="25">
                  <c:v>1</c:v>
                </c:pt>
                <c:pt idx="26">
                  <c:v>1</c:v>
                </c:pt>
                <c:pt idx="27">
                  <c:v>6</c:v>
                </c:pt>
                <c:pt idx="28">
                  <c:v>1</c:v>
                </c:pt>
                <c:pt idx="29">
                  <c:v>22</c:v>
                </c:pt>
                <c:pt idx="30">
                  <c:v>3</c:v>
                </c:pt>
                <c:pt idx="31">
                  <c:v>3</c:v>
                </c:pt>
                <c:pt idx="32">
                  <c:v>1</c:v>
                </c:pt>
                <c:pt idx="33">
                  <c:v>16</c:v>
                </c:pt>
                <c:pt idx="34">
                  <c:v>4</c:v>
                </c:pt>
                <c:pt idx="35">
                  <c:v>1</c:v>
                </c:pt>
                <c:pt idx="36">
                  <c:v>2</c:v>
                </c:pt>
                <c:pt idx="37">
                  <c:v>3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2</c:v>
                </c:pt>
                <c:pt idx="45">
                  <c:v>1</c:v>
                </c:pt>
                <c:pt idx="46">
                  <c:v>2</c:v>
                </c:pt>
                <c:pt idx="47">
                  <c:v>4</c:v>
                </c:pt>
                <c:pt idx="48">
                  <c:v>3</c:v>
                </c:pt>
                <c:pt idx="49">
                  <c:v>2</c:v>
                </c:pt>
                <c:pt idx="50">
                  <c:v>1</c:v>
                </c:pt>
                <c:pt idx="51">
                  <c:v>1</c:v>
                </c:pt>
                <c:pt idx="52">
                  <c:v>2</c:v>
                </c:pt>
                <c:pt idx="5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E-647E-40F2-AB22-A25775A773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4543258145031481"/>
          <c:y val="3.2733081361347035E-5"/>
          <c:w val="0.45299105971128611"/>
          <c:h val="0.996552639253426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CH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400"/>
      </a:pPr>
      <a:endParaRPr lang="en-CH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dk1">
            <a:lumMod val="75000"/>
            <a:lumOff val="25000"/>
          </a:schemeClr>
        </a:solidFill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057D69-D0D3-48F8-A0E4-2AC914831405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</dgm:pt>
    <dgm:pt modelId="{7D830FA0-D3AF-4734-80D1-5F66F3A65A9E}">
      <dgm:prSet phldrT="[Text]"/>
      <dgm:spPr/>
      <dgm:t>
        <a:bodyPr/>
        <a:lstStyle/>
        <a:p>
          <a:r>
            <a:rPr lang="en-US" dirty="0">
              <a:solidFill>
                <a:schemeClr val="bg2"/>
              </a:solidFill>
            </a:rPr>
            <a:t> Assessment of imported EEE/UEEE/e-waste and importers</a:t>
          </a:r>
          <a:endParaRPr lang="it-IT" dirty="0">
            <a:solidFill>
              <a:schemeClr val="bg2"/>
            </a:solidFill>
          </a:endParaRPr>
        </a:p>
      </dgm:t>
    </dgm:pt>
    <dgm:pt modelId="{DBE36242-37AE-474C-BC28-D08F2E903F7F}" type="parTrans" cxnId="{EAE57828-6D0C-43F0-AECE-821EFBD92101}">
      <dgm:prSet/>
      <dgm:spPr/>
      <dgm:t>
        <a:bodyPr/>
        <a:lstStyle/>
        <a:p>
          <a:endParaRPr lang="it-IT"/>
        </a:p>
      </dgm:t>
    </dgm:pt>
    <dgm:pt modelId="{674CAA8E-5E1D-43D5-B7C9-B473B0B7B6A4}" type="sibTrans" cxnId="{EAE57828-6D0C-43F0-AECE-821EFBD92101}">
      <dgm:prSet/>
      <dgm:spPr/>
      <dgm:t>
        <a:bodyPr/>
        <a:lstStyle/>
        <a:p>
          <a:endParaRPr lang="it-IT"/>
        </a:p>
      </dgm:t>
    </dgm:pt>
    <dgm:pt modelId="{78B0B415-162D-442F-A14C-4FE81A4BE057}">
      <dgm:prSet phldrT="[Text]"/>
      <dgm:spPr/>
      <dgm:t>
        <a:bodyPr/>
        <a:lstStyle/>
        <a:p>
          <a:endParaRPr lang="it-IT" dirty="0"/>
        </a:p>
      </dgm:t>
    </dgm:pt>
    <dgm:pt modelId="{FFFB514E-4D69-4091-9BDC-08580A8F8B76}" type="parTrans" cxnId="{5B80C19B-7E80-4959-A70C-376B87394A68}">
      <dgm:prSet/>
      <dgm:spPr/>
      <dgm:t>
        <a:bodyPr/>
        <a:lstStyle/>
        <a:p>
          <a:endParaRPr lang="it-IT"/>
        </a:p>
      </dgm:t>
    </dgm:pt>
    <dgm:pt modelId="{5C9B19EC-40F9-458B-B126-E472AAA62F15}" type="sibTrans" cxnId="{5B80C19B-7E80-4959-A70C-376B87394A68}">
      <dgm:prSet/>
      <dgm:spPr/>
      <dgm:t>
        <a:bodyPr/>
        <a:lstStyle/>
        <a:p>
          <a:endParaRPr lang="it-IT"/>
        </a:p>
      </dgm:t>
    </dgm:pt>
    <dgm:pt modelId="{0CAFF1E2-95A8-4958-B935-F6952D30FA83}">
      <dgm:prSet phldrT="[Text]" custT="1"/>
      <dgm:spPr/>
      <dgm:t>
        <a:bodyPr/>
        <a:lstStyle/>
        <a:p>
          <a:br>
            <a:rPr lang="en-US" sz="1800" dirty="0"/>
          </a:br>
          <a:endParaRPr lang="it-IT" sz="1800" dirty="0"/>
        </a:p>
      </dgm:t>
    </dgm:pt>
    <dgm:pt modelId="{96605A2A-D378-406A-9888-A5EF916F4048}" type="sibTrans" cxnId="{792241AF-7440-4EB2-A408-79B853822BE9}">
      <dgm:prSet/>
      <dgm:spPr/>
      <dgm:t>
        <a:bodyPr/>
        <a:lstStyle/>
        <a:p>
          <a:endParaRPr lang="it-IT"/>
        </a:p>
      </dgm:t>
    </dgm:pt>
    <dgm:pt modelId="{0AC895ED-8602-4104-8F13-42C94A7EDD3F}" type="parTrans" cxnId="{792241AF-7440-4EB2-A408-79B853822BE9}">
      <dgm:prSet/>
      <dgm:spPr/>
      <dgm:t>
        <a:bodyPr/>
        <a:lstStyle/>
        <a:p>
          <a:endParaRPr lang="it-IT"/>
        </a:p>
      </dgm:t>
    </dgm:pt>
    <dgm:pt modelId="{42823C4D-F86B-4175-A067-C03A34D4A439}">
      <dgm:prSet/>
      <dgm:spPr/>
      <dgm:t>
        <a:bodyPr/>
        <a:lstStyle/>
        <a:p>
          <a:r>
            <a:rPr lang="it-IT" dirty="0">
              <a:solidFill>
                <a:schemeClr val="tx1">
                  <a:lumMod val="20000"/>
                  <a:lumOff val="80000"/>
                </a:schemeClr>
              </a:solidFill>
            </a:rPr>
            <a:t>Workshops / trainings</a:t>
          </a:r>
        </a:p>
      </dgm:t>
    </dgm:pt>
    <dgm:pt modelId="{1BEBBEB2-7809-444C-94F6-ECFA5545E968}" type="parTrans" cxnId="{1AD051AA-9C1D-4BE9-B82D-4445B34A6BA7}">
      <dgm:prSet/>
      <dgm:spPr/>
      <dgm:t>
        <a:bodyPr/>
        <a:lstStyle/>
        <a:p>
          <a:endParaRPr lang="it-IT"/>
        </a:p>
      </dgm:t>
    </dgm:pt>
    <dgm:pt modelId="{EBA50624-BC01-4E09-A723-EB886057710A}" type="sibTrans" cxnId="{1AD051AA-9C1D-4BE9-B82D-4445B34A6BA7}">
      <dgm:prSet/>
      <dgm:spPr/>
      <dgm:t>
        <a:bodyPr/>
        <a:lstStyle/>
        <a:p>
          <a:endParaRPr lang="it-IT"/>
        </a:p>
      </dgm:t>
    </dgm:pt>
    <dgm:pt modelId="{FCCD1A14-5EE1-49DE-90E5-B4D71DC9DCAA}">
      <dgm:prSet/>
      <dgm:spPr/>
      <dgm:t>
        <a:bodyPr/>
        <a:lstStyle/>
        <a:p>
          <a:r>
            <a:rPr lang="en-US" dirty="0"/>
            <a:t>Pilot test</a:t>
          </a:r>
          <a:endParaRPr lang="it-IT" dirty="0"/>
        </a:p>
      </dgm:t>
    </dgm:pt>
    <dgm:pt modelId="{310E0F98-C7CA-4105-8A03-69E8674EAE39}" type="parTrans" cxnId="{1C97823F-9310-40A9-934E-1127702761E3}">
      <dgm:prSet/>
      <dgm:spPr/>
      <dgm:t>
        <a:bodyPr/>
        <a:lstStyle/>
        <a:p>
          <a:endParaRPr lang="it-IT"/>
        </a:p>
      </dgm:t>
    </dgm:pt>
    <dgm:pt modelId="{5969944D-EC98-401B-AB76-A6D2E709C00F}" type="sibTrans" cxnId="{1C97823F-9310-40A9-934E-1127702761E3}">
      <dgm:prSet/>
      <dgm:spPr/>
      <dgm:t>
        <a:bodyPr/>
        <a:lstStyle/>
        <a:p>
          <a:endParaRPr lang="it-IT"/>
        </a:p>
      </dgm:t>
    </dgm:pt>
    <dgm:pt modelId="{60347721-556B-4230-9279-EDB585FB663E}" type="pres">
      <dgm:prSet presAssocID="{6F057D69-D0D3-48F8-A0E4-2AC914831405}" presName="Name0" presStyleCnt="0">
        <dgm:presLayoutVars>
          <dgm:dir/>
          <dgm:animLvl val="lvl"/>
          <dgm:resizeHandles val="exact"/>
        </dgm:presLayoutVars>
      </dgm:prSet>
      <dgm:spPr/>
    </dgm:pt>
    <dgm:pt modelId="{B2B9FA83-9C24-4139-BD86-E7B836C25DBE}" type="pres">
      <dgm:prSet presAssocID="{0CAFF1E2-95A8-4958-B935-F6952D30FA83}" presName="Name8" presStyleCnt="0"/>
      <dgm:spPr/>
    </dgm:pt>
    <dgm:pt modelId="{B2B3C133-4BAB-4E52-AF55-B57D6528CD10}" type="pres">
      <dgm:prSet presAssocID="{0CAFF1E2-95A8-4958-B935-F6952D30FA83}" presName="level" presStyleLbl="node1" presStyleIdx="0" presStyleCnt="5" custScaleX="100323" custScaleY="93022" custLinFactNeighborX="476" custLinFactNeighborY="-2089">
        <dgm:presLayoutVars>
          <dgm:chMax val="1"/>
          <dgm:bulletEnabled val="1"/>
        </dgm:presLayoutVars>
      </dgm:prSet>
      <dgm:spPr/>
    </dgm:pt>
    <dgm:pt modelId="{01FC9FB5-F5D3-409A-9825-AFC6AD19A43D}" type="pres">
      <dgm:prSet presAssocID="{0CAFF1E2-95A8-4958-B935-F6952D30FA8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23ACBFE-9EA5-4D8E-A75E-E83EDB710CA0}" type="pres">
      <dgm:prSet presAssocID="{78B0B415-162D-442F-A14C-4FE81A4BE057}" presName="Name8" presStyleCnt="0"/>
      <dgm:spPr/>
    </dgm:pt>
    <dgm:pt modelId="{DCE3F26D-19A3-4710-9B6E-4B191EA93F98}" type="pres">
      <dgm:prSet presAssocID="{78B0B415-162D-442F-A14C-4FE81A4BE057}" presName="level" presStyleLbl="node1" presStyleIdx="1" presStyleCnt="5">
        <dgm:presLayoutVars>
          <dgm:chMax val="1"/>
          <dgm:bulletEnabled val="1"/>
        </dgm:presLayoutVars>
      </dgm:prSet>
      <dgm:spPr/>
    </dgm:pt>
    <dgm:pt modelId="{B3491B14-2B82-439B-B115-9FF912DAF727}" type="pres">
      <dgm:prSet presAssocID="{78B0B415-162D-442F-A14C-4FE81A4BE05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E68053D-4869-4A68-AA9D-ADF9FB610AAB}" type="pres">
      <dgm:prSet presAssocID="{FCCD1A14-5EE1-49DE-90E5-B4D71DC9DCAA}" presName="Name8" presStyleCnt="0"/>
      <dgm:spPr/>
    </dgm:pt>
    <dgm:pt modelId="{A58AFCFA-32E7-4EFA-A802-766C112F2CF3}" type="pres">
      <dgm:prSet presAssocID="{FCCD1A14-5EE1-49DE-90E5-B4D71DC9DCAA}" presName="level" presStyleLbl="node1" presStyleIdx="2" presStyleCnt="5">
        <dgm:presLayoutVars>
          <dgm:chMax val="1"/>
          <dgm:bulletEnabled val="1"/>
        </dgm:presLayoutVars>
      </dgm:prSet>
      <dgm:spPr/>
    </dgm:pt>
    <dgm:pt modelId="{62698945-8AB3-40DD-84CA-F3F792B316E9}" type="pres">
      <dgm:prSet presAssocID="{FCCD1A14-5EE1-49DE-90E5-B4D71DC9DCA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DD55059-F471-434D-8242-38813F466F26}" type="pres">
      <dgm:prSet presAssocID="{42823C4D-F86B-4175-A067-C03A34D4A439}" presName="Name8" presStyleCnt="0"/>
      <dgm:spPr/>
    </dgm:pt>
    <dgm:pt modelId="{C78D6CB8-B38B-4F12-8346-3ECB20A0B881}" type="pres">
      <dgm:prSet presAssocID="{42823C4D-F86B-4175-A067-C03A34D4A439}" presName="level" presStyleLbl="node1" presStyleIdx="3" presStyleCnt="5" custScaleX="99986" custLinFactNeighborX="259" custLinFactNeighborY="-1195">
        <dgm:presLayoutVars>
          <dgm:chMax val="1"/>
          <dgm:bulletEnabled val="1"/>
        </dgm:presLayoutVars>
      </dgm:prSet>
      <dgm:spPr/>
    </dgm:pt>
    <dgm:pt modelId="{2003FFE3-EFB6-4F6A-B776-DAC3A85A77E1}" type="pres">
      <dgm:prSet presAssocID="{42823C4D-F86B-4175-A067-C03A34D4A43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E62DEF1-2B8B-4006-A396-903B95E799AC}" type="pres">
      <dgm:prSet presAssocID="{7D830FA0-D3AF-4734-80D1-5F66F3A65A9E}" presName="Name8" presStyleCnt="0"/>
      <dgm:spPr/>
    </dgm:pt>
    <dgm:pt modelId="{B236269E-69AA-4E8F-910F-9D93CE239B64}" type="pres">
      <dgm:prSet presAssocID="{7D830FA0-D3AF-4734-80D1-5F66F3A65A9E}" presName="level" presStyleLbl="node1" presStyleIdx="4" presStyleCnt="5">
        <dgm:presLayoutVars>
          <dgm:chMax val="1"/>
          <dgm:bulletEnabled val="1"/>
        </dgm:presLayoutVars>
      </dgm:prSet>
      <dgm:spPr/>
    </dgm:pt>
    <dgm:pt modelId="{723EF0CA-1EB6-4759-A421-727B921EBDFB}" type="pres">
      <dgm:prSet presAssocID="{7D830FA0-D3AF-4734-80D1-5F66F3A65A9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5B28A01-A3A8-42D5-BACC-149F499D740B}" type="presOf" srcId="{6F057D69-D0D3-48F8-A0E4-2AC914831405}" destId="{60347721-556B-4230-9279-EDB585FB663E}" srcOrd="0" destOrd="0" presId="urn:microsoft.com/office/officeart/2005/8/layout/pyramid1"/>
    <dgm:cxn modelId="{565D3F08-517A-4508-9D37-010EE0300A92}" type="presOf" srcId="{42823C4D-F86B-4175-A067-C03A34D4A439}" destId="{2003FFE3-EFB6-4F6A-B776-DAC3A85A77E1}" srcOrd="1" destOrd="0" presId="urn:microsoft.com/office/officeart/2005/8/layout/pyramid1"/>
    <dgm:cxn modelId="{8008F51A-5850-464B-9BA0-3AE7AE3D129F}" type="presOf" srcId="{78B0B415-162D-442F-A14C-4FE81A4BE057}" destId="{DCE3F26D-19A3-4710-9B6E-4B191EA93F98}" srcOrd="0" destOrd="0" presId="urn:microsoft.com/office/officeart/2005/8/layout/pyramid1"/>
    <dgm:cxn modelId="{DD29DC1B-B4D7-44FE-ADE3-99C591E23053}" type="presOf" srcId="{7D830FA0-D3AF-4734-80D1-5F66F3A65A9E}" destId="{B236269E-69AA-4E8F-910F-9D93CE239B64}" srcOrd="0" destOrd="0" presId="urn:microsoft.com/office/officeart/2005/8/layout/pyramid1"/>
    <dgm:cxn modelId="{EAE57828-6D0C-43F0-AECE-821EFBD92101}" srcId="{6F057D69-D0D3-48F8-A0E4-2AC914831405}" destId="{7D830FA0-D3AF-4734-80D1-5F66F3A65A9E}" srcOrd="4" destOrd="0" parTransId="{DBE36242-37AE-474C-BC28-D08F2E903F7F}" sibTransId="{674CAA8E-5E1D-43D5-B7C9-B473B0B7B6A4}"/>
    <dgm:cxn modelId="{1C97823F-9310-40A9-934E-1127702761E3}" srcId="{6F057D69-D0D3-48F8-A0E4-2AC914831405}" destId="{FCCD1A14-5EE1-49DE-90E5-B4D71DC9DCAA}" srcOrd="2" destOrd="0" parTransId="{310E0F98-C7CA-4105-8A03-69E8674EAE39}" sibTransId="{5969944D-EC98-401B-AB76-A6D2E709C00F}"/>
    <dgm:cxn modelId="{5803D981-608C-4098-8E48-8F87A9FF2D1C}" type="presOf" srcId="{7D830FA0-D3AF-4734-80D1-5F66F3A65A9E}" destId="{723EF0CA-1EB6-4759-A421-727B921EBDFB}" srcOrd="1" destOrd="0" presId="urn:microsoft.com/office/officeart/2005/8/layout/pyramid1"/>
    <dgm:cxn modelId="{B85FEB81-F0DC-4E6F-BCB1-0B354B1E8038}" type="presOf" srcId="{0CAFF1E2-95A8-4958-B935-F6952D30FA83}" destId="{01FC9FB5-F5D3-409A-9825-AFC6AD19A43D}" srcOrd="1" destOrd="0" presId="urn:microsoft.com/office/officeart/2005/8/layout/pyramid1"/>
    <dgm:cxn modelId="{D0578989-FBDD-45CE-A92B-06183894AA2B}" type="presOf" srcId="{FCCD1A14-5EE1-49DE-90E5-B4D71DC9DCAA}" destId="{62698945-8AB3-40DD-84CA-F3F792B316E9}" srcOrd="1" destOrd="0" presId="urn:microsoft.com/office/officeart/2005/8/layout/pyramid1"/>
    <dgm:cxn modelId="{632FA395-5AAA-479D-AFAB-066627D5871A}" type="presOf" srcId="{42823C4D-F86B-4175-A067-C03A34D4A439}" destId="{C78D6CB8-B38B-4F12-8346-3ECB20A0B881}" srcOrd="0" destOrd="0" presId="urn:microsoft.com/office/officeart/2005/8/layout/pyramid1"/>
    <dgm:cxn modelId="{5B80C19B-7E80-4959-A70C-376B87394A68}" srcId="{6F057D69-D0D3-48F8-A0E4-2AC914831405}" destId="{78B0B415-162D-442F-A14C-4FE81A4BE057}" srcOrd="1" destOrd="0" parTransId="{FFFB514E-4D69-4091-9BDC-08580A8F8B76}" sibTransId="{5C9B19EC-40F9-458B-B126-E472AAA62F15}"/>
    <dgm:cxn modelId="{A57769A1-6C04-4547-A46E-F01F85788F7A}" type="presOf" srcId="{FCCD1A14-5EE1-49DE-90E5-B4D71DC9DCAA}" destId="{A58AFCFA-32E7-4EFA-A802-766C112F2CF3}" srcOrd="0" destOrd="0" presId="urn:microsoft.com/office/officeart/2005/8/layout/pyramid1"/>
    <dgm:cxn modelId="{1AD051AA-9C1D-4BE9-B82D-4445B34A6BA7}" srcId="{6F057D69-D0D3-48F8-A0E4-2AC914831405}" destId="{42823C4D-F86B-4175-A067-C03A34D4A439}" srcOrd="3" destOrd="0" parTransId="{1BEBBEB2-7809-444C-94F6-ECFA5545E968}" sibTransId="{EBA50624-BC01-4E09-A723-EB886057710A}"/>
    <dgm:cxn modelId="{792241AF-7440-4EB2-A408-79B853822BE9}" srcId="{6F057D69-D0D3-48F8-A0E4-2AC914831405}" destId="{0CAFF1E2-95A8-4958-B935-F6952D30FA83}" srcOrd="0" destOrd="0" parTransId="{0AC895ED-8602-4104-8F13-42C94A7EDD3F}" sibTransId="{96605A2A-D378-406A-9888-A5EF916F4048}"/>
    <dgm:cxn modelId="{46EDBAE8-31D7-4ADA-B2DE-3DBC62FBD376}" type="presOf" srcId="{0CAFF1E2-95A8-4958-B935-F6952D30FA83}" destId="{B2B3C133-4BAB-4E52-AF55-B57D6528CD10}" srcOrd="0" destOrd="0" presId="urn:microsoft.com/office/officeart/2005/8/layout/pyramid1"/>
    <dgm:cxn modelId="{F56723EF-07B2-48F3-91D4-0DD52BA591E0}" type="presOf" srcId="{78B0B415-162D-442F-A14C-4FE81A4BE057}" destId="{B3491B14-2B82-439B-B115-9FF912DAF727}" srcOrd="1" destOrd="0" presId="urn:microsoft.com/office/officeart/2005/8/layout/pyramid1"/>
    <dgm:cxn modelId="{A1A91BF9-6337-441F-A8AC-0CF1A506DC5A}" type="presParOf" srcId="{60347721-556B-4230-9279-EDB585FB663E}" destId="{B2B9FA83-9C24-4139-BD86-E7B836C25DBE}" srcOrd="0" destOrd="0" presId="urn:microsoft.com/office/officeart/2005/8/layout/pyramid1"/>
    <dgm:cxn modelId="{AB389087-1689-41BB-89CC-054CDA58A851}" type="presParOf" srcId="{B2B9FA83-9C24-4139-BD86-E7B836C25DBE}" destId="{B2B3C133-4BAB-4E52-AF55-B57D6528CD10}" srcOrd="0" destOrd="0" presId="urn:microsoft.com/office/officeart/2005/8/layout/pyramid1"/>
    <dgm:cxn modelId="{8E7E452F-ACA1-4FF1-BCB2-D0277CC19E4C}" type="presParOf" srcId="{B2B9FA83-9C24-4139-BD86-E7B836C25DBE}" destId="{01FC9FB5-F5D3-409A-9825-AFC6AD19A43D}" srcOrd="1" destOrd="0" presId="urn:microsoft.com/office/officeart/2005/8/layout/pyramid1"/>
    <dgm:cxn modelId="{2E1BC9AD-32EE-454A-95E7-9570AE72EC65}" type="presParOf" srcId="{60347721-556B-4230-9279-EDB585FB663E}" destId="{223ACBFE-9EA5-4D8E-A75E-E83EDB710CA0}" srcOrd="1" destOrd="0" presId="urn:microsoft.com/office/officeart/2005/8/layout/pyramid1"/>
    <dgm:cxn modelId="{40B37068-C1F6-42B0-817D-662CB36864D3}" type="presParOf" srcId="{223ACBFE-9EA5-4D8E-A75E-E83EDB710CA0}" destId="{DCE3F26D-19A3-4710-9B6E-4B191EA93F98}" srcOrd="0" destOrd="0" presId="urn:microsoft.com/office/officeart/2005/8/layout/pyramid1"/>
    <dgm:cxn modelId="{A2A19F0D-0826-42B4-8C07-B02CDA412910}" type="presParOf" srcId="{223ACBFE-9EA5-4D8E-A75E-E83EDB710CA0}" destId="{B3491B14-2B82-439B-B115-9FF912DAF727}" srcOrd="1" destOrd="0" presId="urn:microsoft.com/office/officeart/2005/8/layout/pyramid1"/>
    <dgm:cxn modelId="{0F13C168-21F9-4FB5-8F3A-1B99E8A1A0E8}" type="presParOf" srcId="{60347721-556B-4230-9279-EDB585FB663E}" destId="{3E68053D-4869-4A68-AA9D-ADF9FB610AAB}" srcOrd="2" destOrd="0" presId="urn:microsoft.com/office/officeart/2005/8/layout/pyramid1"/>
    <dgm:cxn modelId="{4400BB76-78F2-4556-A5C0-B0C8A5A5215C}" type="presParOf" srcId="{3E68053D-4869-4A68-AA9D-ADF9FB610AAB}" destId="{A58AFCFA-32E7-4EFA-A802-766C112F2CF3}" srcOrd="0" destOrd="0" presId="urn:microsoft.com/office/officeart/2005/8/layout/pyramid1"/>
    <dgm:cxn modelId="{FB86EA19-A69A-4516-89AB-85F1C3B7CFA8}" type="presParOf" srcId="{3E68053D-4869-4A68-AA9D-ADF9FB610AAB}" destId="{62698945-8AB3-40DD-84CA-F3F792B316E9}" srcOrd="1" destOrd="0" presId="urn:microsoft.com/office/officeart/2005/8/layout/pyramid1"/>
    <dgm:cxn modelId="{3CE33AE4-FF79-406F-A7B0-04F0175D89A5}" type="presParOf" srcId="{60347721-556B-4230-9279-EDB585FB663E}" destId="{5DD55059-F471-434D-8242-38813F466F26}" srcOrd="3" destOrd="0" presId="urn:microsoft.com/office/officeart/2005/8/layout/pyramid1"/>
    <dgm:cxn modelId="{6ADB05F1-67FA-48BC-8C98-E0A200BDD2A5}" type="presParOf" srcId="{5DD55059-F471-434D-8242-38813F466F26}" destId="{C78D6CB8-B38B-4F12-8346-3ECB20A0B881}" srcOrd="0" destOrd="0" presId="urn:microsoft.com/office/officeart/2005/8/layout/pyramid1"/>
    <dgm:cxn modelId="{DC4D0BCE-29D9-431E-9BCA-9098E8340337}" type="presParOf" srcId="{5DD55059-F471-434D-8242-38813F466F26}" destId="{2003FFE3-EFB6-4F6A-B776-DAC3A85A77E1}" srcOrd="1" destOrd="0" presId="urn:microsoft.com/office/officeart/2005/8/layout/pyramid1"/>
    <dgm:cxn modelId="{46986B05-EF94-4013-BF91-01E06B88B457}" type="presParOf" srcId="{60347721-556B-4230-9279-EDB585FB663E}" destId="{6E62DEF1-2B8B-4006-A396-903B95E799AC}" srcOrd="4" destOrd="0" presId="urn:microsoft.com/office/officeart/2005/8/layout/pyramid1"/>
    <dgm:cxn modelId="{FF51CBA1-831F-4B76-AB8C-4F0603CA8CB0}" type="presParOf" srcId="{6E62DEF1-2B8B-4006-A396-903B95E799AC}" destId="{B236269E-69AA-4E8F-910F-9D93CE239B64}" srcOrd="0" destOrd="0" presId="urn:microsoft.com/office/officeart/2005/8/layout/pyramid1"/>
    <dgm:cxn modelId="{9B317524-9820-4328-9D3E-A586C6FEB51E}" type="presParOf" srcId="{6E62DEF1-2B8B-4006-A396-903B95E799AC}" destId="{723EF0CA-1EB6-4759-A421-727B921EBDF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513AA4-B34A-49FF-897C-4355203EC52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FA88C4A-DCFD-4650-9F4F-AA6622E918EF}">
      <dgm:prSet phldrT="[Text]" custT="1"/>
      <dgm:spPr/>
      <dgm:t>
        <a:bodyPr/>
        <a:lstStyle/>
        <a:p>
          <a:r>
            <a:rPr lang="en-GB" sz="2000" dirty="0"/>
            <a:t>1. Assessment of imported UEEE/e-waste and imports</a:t>
          </a:r>
        </a:p>
      </dgm:t>
    </dgm:pt>
    <dgm:pt modelId="{64F0E267-5476-42B7-93EC-D9ECC1B5EFA0}" type="parTrans" cxnId="{FDC88B2A-3904-48F3-82B6-7D8EC36E07A6}">
      <dgm:prSet/>
      <dgm:spPr/>
      <dgm:t>
        <a:bodyPr/>
        <a:lstStyle/>
        <a:p>
          <a:endParaRPr lang="en-GB" sz="1800"/>
        </a:p>
      </dgm:t>
    </dgm:pt>
    <dgm:pt modelId="{7B29CFB0-B013-4D7C-893F-48C0DC8CE845}" type="sibTrans" cxnId="{FDC88B2A-3904-48F3-82B6-7D8EC36E07A6}">
      <dgm:prSet/>
      <dgm:spPr/>
      <dgm:t>
        <a:bodyPr/>
        <a:lstStyle/>
        <a:p>
          <a:endParaRPr lang="en-GB" sz="1800"/>
        </a:p>
      </dgm:t>
    </dgm:pt>
    <dgm:pt modelId="{237BF8EE-6A13-41B2-8D3A-C1281E1B0D5B}">
      <dgm:prSet phldrT="[Text]" custT="1"/>
      <dgm:spPr/>
      <dgm:t>
        <a:bodyPr/>
        <a:lstStyle/>
        <a:p>
          <a:r>
            <a:rPr lang="en-GB" sz="2000" dirty="0"/>
            <a:t>2. Analysis of the governance structure and regulatory framework</a:t>
          </a:r>
        </a:p>
      </dgm:t>
    </dgm:pt>
    <dgm:pt modelId="{CA1CA395-E818-4B1E-9766-469F6F552352}" type="parTrans" cxnId="{092DE841-22A9-4D6C-A270-967203D570C8}">
      <dgm:prSet/>
      <dgm:spPr/>
      <dgm:t>
        <a:bodyPr/>
        <a:lstStyle/>
        <a:p>
          <a:endParaRPr lang="en-GB" sz="1800"/>
        </a:p>
      </dgm:t>
    </dgm:pt>
    <dgm:pt modelId="{F414274D-3695-41AF-9CDC-65C181D56D17}" type="sibTrans" cxnId="{092DE841-22A9-4D6C-A270-967203D570C8}">
      <dgm:prSet/>
      <dgm:spPr/>
      <dgm:t>
        <a:bodyPr/>
        <a:lstStyle/>
        <a:p>
          <a:endParaRPr lang="en-GB" sz="1800"/>
        </a:p>
      </dgm:t>
    </dgm:pt>
    <dgm:pt modelId="{70BC1B47-23BC-4A45-80CD-5E4B0727B18D}">
      <dgm:prSet phldrT="[Text]" custT="1"/>
      <dgm:spPr/>
      <dgm:t>
        <a:bodyPr/>
        <a:lstStyle/>
        <a:p>
          <a:r>
            <a:rPr lang="en-GB" sz="1800" dirty="0"/>
            <a:t>Mapped national stakeholders, analysed their roles and responsibilities and actions needed for the implementation of the BCGs</a:t>
          </a:r>
        </a:p>
      </dgm:t>
    </dgm:pt>
    <dgm:pt modelId="{208D263A-530E-459B-84A4-2BD27E351A88}" type="parTrans" cxnId="{E3BA647D-DF83-4452-8E46-FDE3B8193905}">
      <dgm:prSet/>
      <dgm:spPr/>
      <dgm:t>
        <a:bodyPr/>
        <a:lstStyle/>
        <a:p>
          <a:endParaRPr lang="en-GB" sz="1800"/>
        </a:p>
      </dgm:t>
    </dgm:pt>
    <dgm:pt modelId="{BD4D6367-9540-4D2C-8EBC-C61E3FBF92CD}" type="sibTrans" cxnId="{E3BA647D-DF83-4452-8E46-FDE3B8193905}">
      <dgm:prSet/>
      <dgm:spPr/>
      <dgm:t>
        <a:bodyPr/>
        <a:lstStyle/>
        <a:p>
          <a:endParaRPr lang="en-GB" sz="1800"/>
        </a:p>
      </dgm:t>
    </dgm:pt>
    <dgm:pt modelId="{28381BE7-4710-4090-A0E2-0354EF0165B3}">
      <dgm:prSet phldrT="[Text]" custT="1"/>
      <dgm:spPr/>
      <dgm:t>
        <a:bodyPr/>
        <a:lstStyle/>
        <a:p>
          <a:r>
            <a:rPr lang="en-GB" sz="1800" dirty="0"/>
            <a:t>Mapped the imports hubs, analysed inspections data, quantified declared imports</a:t>
          </a:r>
        </a:p>
      </dgm:t>
    </dgm:pt>
    <dgm:pt modelId="{8E2E9AD2-8F05-4064-A7FB-5D6076CC9F22}" type="parTrans" cxnId="{458E57F8-4D8C-4EED-97D6-CE81278C1FE1}">
      <dgm:prSet/>
      <dgm:spPr/>
      <dgm:t>
        <a:bodyPr/>
        <a:lstStyle/>
        <a:p>
          <a:endParaRPr lang="en-GB" sz="1800"/>
        </a:p>
      </dgm:t>
    </dgm:pt>
    <dgm:pt modelId="{880D556E-3233-4326-AD0A-9154BDCD8CBE}" type="sibTrans" cxnId="{458E57F8-4D8C-4EED-97D6-CE81278C1FE1}">
      <dgm:prSet/>
      <dgm:spPr/>
      <dgm:t>
        <a:bodyPr/>
        <a:lstStyle/>
        <a:p>
          <a:endParaRPr lang="en-GB" sz="1800"/>
        </a:p>
      </dgm:t>
    </dgm:pt>
    <dgm:pt modelId="{4FD581F0-F542-4BB2-B1C0-F8FDAEE36470}" type="pres">
      <dgm:prSet presAssocID="{D8513AA4-B34A-49FF-897C-4355203EC527}" presName="linear" presStyleCnt="0">
        <dgm:presLayoutVars>
          <dgm:dir/>
          <dgm:animLvl val="lvl"/>
          <dgm:resizeHandles val="exact"/>
        </dgm:presLayoutVars>
      </dgm:prSet>
      <dgm:spPr/>
    </dgm:pt>
    <dgm:pt modelId="{6DD0DFC8-D85D-4DEA-B71B-F7BD840577A4}" type="pres">
      <dgm:prSet presAssocID="{7FA88C4A-DCFD-4650-9F4F-AA6622E918EF}" presName="parentLin" presStyleCnt="0"/>
      <dgm:spPr/>
    </dgm:pt>
    <dgm:pt modelId="{7CCC0BD9-EEC6-4C03-ACFF-572FE5FFD0D8}" type="pres">
      <dgm:prSet presAssocID="{7FA88C4A-DCFD-4650-9F4F-AA6622E918EF}" presName="parentLeftMargin" presStyleLbl="node1" presStyleIdx="0" presStyleCnt="2"/>
      <dgm:spPr/>
    </dgm:pt>
    <dgm:pt modelId="{BD96F8A3-735E-4F02-98B5-7D2BF2E8C30C}" type="pres">
      <dgm:prSet presAssocID="{7FA88C4A-DCFD-4650-9F4F-AA6622E918EF}" presName="parentText" presStyleLbl="node1" presStyleIdx="0" presStyleCnt="2" custScaleX="107747" custScaleY="43107" custLinFactNeighborX="1222" custLinFactNeighborY="-14882">
        <dgm:presLayoutVars>
          <dgm:chMax val="0"/>
          <dgm:bulletEnabled val="1"/>
        </dgm:presLayoutVars>
      </dgm:prSet>
      <dgm:spPr/>
    </dgm:pt>
    <dgm:pt modelId="{811FC805-EDDD-4623-B2F6-D1484FE734A4}" type="pres">
      <dgm:prSet presAssocID="{7FA88C4A-DCFD-4650-9F4F-AA6622E918EF}" presName="negativeSpace" presStyleCnt="0"/>
      <dgm:spPr/>
    </dgm:pt>
    <dgm:pt modelId="{4CCDD191-E674-4E92-894B-C6528A4E2CF0}" type="pres">
      <dgm:prSet presAssocID="{7FA88C4A-DCFD-4650-9F4F-AA6622E918EF}" presName="childText" presStyleLbl="conFgAcc1" presStyleIdx="0" presStyleCnt="2" custLinFactY="-4063" custLinFactNeighborY="-100000">
        <dgm:presLayoutVars>
          <dgm:bulletEnabled val="1"/>
        </dgm:presLayoutVars>
      </dgm:prSet>
      <dgm:spPr/>
    </dgm:pt>
    <dgm:pt modelId="{52878079-B2F5-41E4-90B8-2374C68B94B4}" type="pres">
      <dgm:prSet presAssocID="{7B29CFB0-B013-4D7C-893F-48C0DC8CE845}" presName="spaceBetweenRectangles" presStyleCnt="0"/>
      <dgm:spPr/>
    </dgm:pt>
    <dgm:pt modelId="{B247B038-FF01-49C7-997B-B65C407D1C79}" type="pres">
      <dgm:prSet presAssocID="{237BF8EE-6A13-41B2-8D3A-C1281E1B0D5B}" presName="parentLin" presStyleCnt="0"/>
      <dgm:spPr/>
    </dgm:pt>
    <dgm:pt modelId="{C3000A96-C125-407E-9948-0C5086B137A5}" type="pres">
      <dgm:prSet presAssocID="{237BF8EE-6A13-41B2-8D3A-C1281E1B0D5B}" presName="parentLeftMargin" presStyleLbl="node1" presStyleIdx="0" presStyleCnt="2"/>
      <dgm:spPr/>
    </dgm:pt>
    <dgm:pt modelId="{841A8FA2-D23D-4CA6-BCEE-D5179176B8BC}" type="pres">
      <dgm:prSet presAssocID="{237BF8EE-6A13-41B2-8D3A-C1281E1B0D5B}" presName="parentText" presStyleLbl="node1" presStyleIdx="1" presStyleCnt="2" custScaleX="107747" custScaleY="42849" custLinFactNeighborX="1691" custLinFactNeighborY="9716">
        <dgm:presLayoutVars>
          <dgm:chMax val="0"/>
          <dgm:bulletEnabled val="1"/>
        </dgm:presLayoutVars>
      </dgm:prSet>
      <dgm:spPr/>
    </dgm:pt>
    <dgm:pt modelId="{243C143A-ABBA-4154-8BFA-AC6957D2CF6B}" type="pres">
      <dgm:prSet presAssocID="{237BF8EE-6A13-41B2-8D3A-C1281E1B0D5B}" presName="negativeSpace" presStyleCnt="0"/>
      <dgm:spPr/>
    </dgm:pt>
    <dgm:pt modelId="{BC3A4E64-ACC1-4C01-A093-B23C05009BC2}" type="pres">
      <dgm:prSet presAssocID="{237BF8EE-6A13-41B2-8D3A-C1281E1B0D5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D4410B09-C8B1-4FC7-9B78-26A0AE424C9B}" type="presOf" srcId="{28381BE7-4710-4090-A0E2-0354EF0165B3}" destId="{4CCDD191-E674-4E92-894B-C6528A4E2CF0}" srcOrd="0" destOrd="0" presId="urn:microsoft.com/office/officeart/2005/8/layout/list1"/>
    <dgm:cxn modelId="{21E0520F-2552-431C-BE5F-66F1AAD22F79}" type="presOf" srcId="{70BC1B47-23BC-4A45-80CD-5E4B0727B18D}" destId="{BC3A4E64-ACC1-4C01-A093-B23C05009BC2}" srcOrd="0" destOrd="0" presId="urn:microsoft.com/office/officeart/2005/8/layout/list1"/>
    <dgm:cxn modelId="{7EFE4218-AF65-4532-8283-F56ADD4485A8}" type="presOf" srcId="{237BF8EE-6A13-41B2-8D3A-C1281E1B0D5B}" destId="{C3000A96-C125-407E-9948-0C5086B137A5}" srcOrd="0" destOrd="0" presId="urn:microsoft.com/office/officeart/2005/8/layout/list1"/>
    <dgm:cxn modelId="{40ACB129-4577-4BEC-96D8-B8B207F4B1BE}" type="presOf" srcId="{7FA88C4A-DCFD-4650-9F4F-AA6622E918EF}" destId="{7CCC0BD9-EEC6-4C03-ACFF-572FE5FFD0D8}" srcOrd="0" destOrd="0" presId="urn:microsoft.com/office/officeart/2005/8/layout/list1"/>
    <dgm:cxn modelId="{FDC88B2A-3904-48F3-82B6-7D8EC36E07A6}" srcId="{D8513AA4-B34A-49FF-897C-4355203EC527}" destId="{7FA88C4A-DCFD-4650-9F4F-AA6622E918EF}" srcOrd="0" destOrd="0" parTransId="{64F0E267-5476-42B7-93EC-D9ECC1B5EFA0}" sibTransId="{7B29CFB0-B013-4D7C-893F-48C0DC8CE845}"/>
    <dgm:cxn modelId="{E8AE935C-21ED-44F4-920E-3C82D3BBE13E}" type="presOf" srcId="{237BF8EE-6A13-41B2-8D3A-C1281E1B0D5B}" destId="{841A8FA2-D23D-4CA6-BCEE-D5179176B8BC}" srcOrd="1" destOrd="0" presId="urn:microsoft.com/office/officeart/2005/8/layout/list1"/>
    <dgm:cxn modelId="{092DE841-22A9-4D6C-A270-967203D570C8}" srcId="{D8513AA4-B34A-49FF-897C-4355203EC527}" destId="{237BF8EE-6A13-41B2-8D3A-C1281E1B0D5B}" srcOrd="1" destOrd="0" parTransId="{CA1CA395-E818-4B1E-9766-469F6F552352}" sibTransId="{F414274D-3695-41AF-9CDC-65C181D56D17}"/>
    <dgm:cxn modelId="{E3BA647D-DF83-4452-8E46-FDE3B8193905}" srcId="{237BF8EE-6A13-41B2-8D3A-C1281E1B0D5B}" destId="{70BC1B47-23BC-4A45-80CD-5E4B0727B18D}" srcOrd="0" destOrd="0" parTransId="{208D263A-530E-459B-84A4-2BD27E351A88}" sibTransId="{BD4D6367-9540-4D2C-8EBC-C61E3FBF92CD}"/>
    <dgm:cxn modelId="{03050AC9-E8AA-40DA-BC95-B4FC9C0EB288}" type="presOf" srcId="{D8513AA4-B34A-49FF-897C-4355203EC527}" destId="{4FD581F0-F542-4BB2-B1C0-F8FDAEE36470}" srcOrd="0" destOrd="0" presId="urn:microsoft.com/office/officeart/2005/8/layout/list1"/>
    <dgm:cxn modelId="{77D0F8F6-C01B-48BA-9362-6DAC4856A9B6}" type="presOf" srcId="{7FA88C4A-DCFD-4650-9F4F-AA6622E918EF}" destId="{BD96F8A3-735E-4F02-98B5-7D2BF2E8C30C}" srcOrd="1" destOrd="0" presId="urn:microsoft.com/office/officeart/2005/8/layout/list1"/>
    <dgm:cxn modelId="{458E57F8-4D8C-4EED-97D6-CE81278C1FE1}" srcId="{7FA88C4A-DCFD-4650-9F4F-AA6622E918EF}" destId="{28381BE7-4710-4090-A0E2-0354EF0165B3}" srcOrd="0" destOrd="0" parTransId="{8E2E9AD2-8F05-4064-A7FB-5D6076CC9F22}" sibTransId="{880D556E-3233-4326-AD0A-9154BDCD8CBE}"/>
    <dgm:cxn modelId="{E5F61C44-3426-4335-B90E-5B6B313BD314}" type="presParOf" srcId="{4FD581F0-F542-4BB2-B1C0-F8FDAEE36470}" destId="{6DD0DFC8-D85D-4DEA-B71B-F7BD840577A4}" srcOrd="0" destOrd="0" presId="urn:microsoft.com/office/officeart/2005/8/layout/list1"/>
    <dgm:cxn modelId="{2339E1B0-84EF-41FE-8614-6023B61FAC35}" type="presParOf" srcId="{6DD0DFC8-D85D-4DEA-B71B-F7BD840577A4}" destId="{7CCC0BD9-EEC6-4C03-ACFF-572FE5FFD0D8}" srcOrd="0" destOrd="0" presId="urn:microsoft.com/office/officeart/2005/8/layout/list1"/>
    <dgm:cxn modelId="{70F7CDD1-3025-45F5-A104-E461707F157B}" type="presParOf" srcId="{6DD0DFC8-D85D-4DEA-B71B-F7BD840577A4}" destId="{BD96F8A3-735E-4F02-98B5-7D2BF2E8C30C}" srcOrd="1" destOrd="0" presId="urn:microsoft.com/office/officeart/2005/8/layout/list1"/>
    <dgm:cxn modelId="{C137ADBF-FFFD-45CD-9FC7-697192D62A38}" type="presParOf" srcId="{4FD581F0-F542-4BB2-B1C0-F8FDAEE36470}" destId="{811FC805-EDDD-4623-B2F6-D1484FE734A4}" srcOrd="1" destOrd="0" presId="urn:microsoft.com/office/officeart/2005/8/layout/list1"/>
    <dgm:cxn modelId="{B86DF63E-EBC5-466F-B1C3-52FF8EB17285}" type="presParOf" srcId="{4FD581F0-F542-4BB2-B1C0-F8FDAEE36470}" destId="{4CCDD191-E674-4E92-894B-C6528A4E2CF0}" srcOrd="2" destOrd="0" presId="urn:microsoft.com/office/officeart/2005/8/layout/list1"/>
    <dgm:cxn modelId="{D7D732CB-C102-450E-8ED2-81A17BDEBDF7}" type="presParOf" srcId="{4FD581F0-F542-4BB2-B1C0-F8FDAEE36470}" destId="{52878079-B2F5-41E4-90B8-2374C68B94B4}" srcOrd="3" destOrd="0" presId="urn:microsoft.com/office/officeart/2005/8/layout/list1"/>
    <dgm:cxn modelId="{78530CD4-39E5-43E7-902E-06670431CEE3}" type="presParOf" srcId="{4FD581F0-F542-4BB2-B1C0-F8FDAEE36470}" destId="{B247B038-FF01-49C7-997B-B65C407D1C79}" srcOrd="4" destOrd="0" presId="urn:microsoft.com/office/officeart/2005/8/layout/list1"/>
    <dgm:cxn modelId="{EA4FCBE8-F1A0-4915-83E9-2DF18D234608}" type="presParOf" srcId="{B247B038-FF01-49C7-997B-B65C407D1C79}" destId="{C3000A96-C125-407E-9948-0C5086B137A5}" srcOrd="0" destOrd="0" presId="urn:microsoft.com/office/officeart/2005/8/layout/list1"/>
    <dgm:cxn modelId="{5ABF426A-D3EE-4FD2-B25E-2E9960A79FAF}" type="presParOf" srcId="{B247B038-FF01-49C7-997B-B65C407D1C79}" destId="{841A8FA2-D23D-4CA6-BCEE-D5179176B8BC}" srcOrd="1" destOrd="0" presId="urn:microsoft.com/office/officeart/2005/8/layout/list1"/>
    <dgm:cxn modelId="{1414C9C7-53B0-4A9A-94C4-80DAC685081F}" type="presParOf" srcId="{4FD581F0-F542-4BB2-B1C0-F8FDAEE36470}" destId="{243C143A-ABBA-4154-8BFA-AC6957D2CF6B}" srcOrd="5" destOrd="0" presId="urn:microsoft.com/office/officeart/2005/8/layout/list1"/>
    <dgm:cxn modelId="{496E9CD3-A57C-43C6-BE07-68D65E167A03}" type="presParOf" srcId="{4FD581F0-F542-4BB2-B1C0-F8FDAEE36470}" destId="{BC3A4E64-ACC1-4C01-A093-B23C05009BC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513AA4-B34A-49FF-897C-4355203EC52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C53528E-1540-4452-B161-4CDC420516F5}">
      <dgm:prSet phldrT="[Text]" custT="1"/>
      <dgm:spPr/>
      <dgm:t>
        <a:bodyPr/>
        <a:lstStyle/>
        <a:p>
          <a:r>
            <a:rPr lang="en-GB" sz="2000" dirty="0"/>
            <a:t>3. Workshops and trainings</a:t>
          </a:r>
        </a:p>
      </dgm:t>
    </dgm:pt>
    <dgm:pt modelId="{EED7BA9F-220E-43B2-8C79-D9080154AFFC}" type="parTrans" cxnId="{FE9650E8-3511-4DBD-A255-7F36B5E8E28B}">
      <dgm:prSet/>
      <dgm:spPr/>
      <dgm:t>
        <a:bodyPr/>
        <a:lstStyle/>
        <a:p>
          <a:endParaRPr lang="en-GB" sz="1800"/>
        </a:p>
      </dgm:t>
    </dgm:pt>
    <dgm:pt modelId="{2A156004-28D0-47FD-AE37-7DEC90F9E806}" type="sibTrans" cxnId="{FE9650E8-3511-4DBD-A255-7F36B5E8E28B}">
      <dgm:prSet/>
      <dgm:spPr/>
      <dgm:t>
        <a:bodyPr/>
        <a:lstStyle/>
        <a:p>
          <a:endParaRPr lang="en-GB" sz="1800"/>
        </a:p>
      </dgm:t>
    </dgm:pt>
    <dgm:pt modelId="{76FEFE38-A918-4305-B033-8A55BEB93117}">
      <dgm:prSet phldrT="[Text]" custT="1"/>
      <dgm:spPr/>
      <dgm:t>
        <a:bodyPr/>
        <a:lstStyle/>
        <a:p>
          <a:r>
            <a:rPr lang="en-GB" sz="1800" dirty="0"/>
            <a:t>National workshop on the implementation of the BCGs (April 2022, Dar es Salaam)</a:t>
          </a:r>
        </a:p>
      </dgm:t>
    </dgm:pt>
    <dgm:pt modelId="{1A2BE522-478A-43B8-AEBF-E342A170D06A}" type="sibTrans" cxnId="{8CF765D6-B0B1-454C-BD9D-71DA91DD0D95}">
      <dgm:prSet/>
      <dgm:spPr/>
      <dgm:t>
        <a:bodyPr/>
        <a:lstStyle/>
        <a:p>
          <a:endParaRPr lang="en-GB" sz="1800"/>
        </a:p>
      </dgm:t>
    </dgm:pt>
    <dgm:pt modelId="{9C897B67-FC30-407F-8293-0CA9A7D739AC}" type="parTrans" cxnId="{8CF765D6-B0B1-454C-BD9D-71DA91DD0D95}">
      <dgm:prSet/>
      <dgm:spPr/>
      <dgm:t>
        <a:bodyPr/>
        <a:lstStyle/>
        <a:p>
          <a:endParaRPr lang="en-GB" sz="1800"/>
        </a:p>
      </dgm:t>
    </dgm:pt>
    <dgm:pt modelId="{43E0DCEA-F48B-4A73-8923-EBD66F782F19}">
      <dgm:prSet phldrT="[Text]" custT="1"/>
      <dgm:spPr/>
      <dgm:t>
        <a:bodyPr/>
        <a:lstStyle/>
        <a:p>
          <a:r>
            <a:rPr lang="en-GB" sz="1800" dirty="0"/>
            <a:t>National training on inspections (April 2022, Dar es Salaam)</a:t>
          </a:r>
        </a:p>
      </dgm:t>
    </dgm:pt>
    <dgm:pt modelId="{D39AA5B2-3822-4A99-967A-5FF530E835EC}" type="sibTrans" cxnId="{02A05F98-1200-4FCD-9151-1E59A5A1A7F1}">
      <dgm:prSet/>
      <dgm:spPr/>
      <dgm:t>
        <a:bodyPr/>
        <a:lstStyle/>
        <a:p>
          <a:endParaRPr lang="en-GB" sz="1800"/>
        </a:p>
      </dgm:t>
    </dgm:pt>
    <dgm:pt modelId="{B66FE396-3C23-4C20-826B-78A62FA9096A}" type="parTrans" cxnId="{02A05F98-1200-4FCD-9151-1E59A5A1A7F1}">
      <dgm:prSet/>
      <dgm:spPr/>
      <dgm:t>
        <a:bodyPr/>
        <a:lstStyle/>
        <a:p>
          <a:endParaRPr lang="en-GB" sz="1800"/>
        </a:p>
      </dgm:t>
    </dgm:pt>
    <dgm:pt modelId="{69994B50-FFBC-49AE-A22D-8CDAC6AAE4E4}">
      <dgm:prSet phldrT="[Text]" custT="1"/>
      <dgm:spPr/>
      <dgm:t>
        <a:bodyPr/>
        <a:lstStyle/>
        <a:p>
          <a:r>
            <a:rPr lang="en-GB" sz="1800" dirty="0"/>
            <a:t>International workshop with EACO representatives to discuss the replicability of the approach in other countries (October 2022, Dar es Salaam)</a:t>
          </a:r>
        </a:p>
      </dgm:t>
    </dgm:pt>
    <dgm:pt modelId="{18C04584-2026-4B89-885E-E77A98FC720E}" type="sibTrans" cxnId="{D8507C64-D1BA-4A6F-873C-9E2919F7D1BC}">
      <dgm:prSet/>
      <dgm:spPr/>
      <dgm:t>
        <a:bodyPr/>
        <a:lstStyle/>
        <a:p>
          <a:endParaRPr lang="en-GB" sz="1800"/>
        </a:p>
      </dgm:t>
    </dgm:pt>
    <dgm:pt modelId="{7EF03B92-B668-4D50-9FE9-4618DEC2721A}" type="parTrans" cxnId="{D8507C64-D1BA-4A6F-873C-9E2919F7D1BC}">
      <dgm:prSet/>
      <dgm:spPr/>
      <dgm:t>
        <a:bodyPr/>
        <a:lstStyle/>
        <a:p>
          <a:endParaRPr lang="en-GB" sz="1800"/>
        </a:p>
      </dgm:t>
    </dgm:pt>
    <dgm:pt modelId="{4FD581F0-F542-4BB2-B1C0-F8FDAEE36470}" type="pres">
      <dgm:prSet presAssocID="{D8513AA4-B34A-49FF-897C-4355203EC527}" presName="linear" presStyleCnt="0">
        <dgm:presLayoutVars>
          <dgm:dir/>
          <dgm:animLvl val="lvl"/>
          <dgm:resizeHandles val="exact"/>
        </dgm:presLayoutVars>
      </dgm:prSet>
      <dgm:spPr/>
    </dgm:pt>
    <dgm:pt modelId="{4F82F724-3632-4606-91EB-D00350B82AAF}" type="pres">
      <dgm:prSet presAssocID="{3C53528E-1540-4452-B161-4CDC420516F5}" presName="parentLin" presStyleCnt="0"/>
      <dgm:spPr/>
    </dgm:pt>
    <dgm:pt modelId="{0D3353F9-BBCE-420F-9D6B-7030FE1B3A2E}" type="pres">
      <dgm:prSet presAssocID="{3C53528E-1540-4452-B161-4CDC420516F5}" presName="parentLeftMargin" presStyleLbl="node1" presStyleIdx="0" presStyleCnt="1"/>
      <dgm:spPr/>
    </dgm:pt>
    <dgm:pt modelId="{87FB85EC-868E-4F87-95E2-26D3CC247759}" type="pres">
      <dgm:prSet presAssocID="{3C53528E-1540-4452-B161-4CDC420516F5}" presName="parentText" presStyleLbl="node1" presStyleIdx="0" presStyleCnt="1" custScaleY="38902" custLinFactNeighborX="-5073" custLinFactNeighborY="5457">
        <dgm:presLayoutVars>
          <dgm:chMax val="0"/>
          <dgm:bulletEnabled val="1"/>
        </dgm:presLayoutVars>
      </dgm:prSet>
      <dgm:spPr/>
    </dgm:pt>
    <dgm:pt modelId="{B34D9636-E769-4617-BBD4-E0AC82D5A1C9}" type="pres">
      <dgm:prSet presAssocID="{3C53528E-1540-4452-B161-4CDC420516F5}" presName="negativeSpace" presStyleCnt="0"/>
      <dgm:spPr/>
    </dgm:pt>
    <dgm:pt modelId="{3178F8A6-6A84-4A41-B97A-C80CD98D911D}" type="pres">
      <dgm:prSet presAssocID="{3C53528E-1540-4452-B161-4CDC420516F5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7120BE13-FCFD-43EE-AD91-01A4FB4619B5}" type="presOf" srcId="{69994B50-FFBC-49AE-A22D-8CDAC6AAE4E4}" destId="{3178F8A6-6A84-4A41-B97A-C80CD98D911D}" srcOrd="0" destOrd="2" presId="urn:microsoft.com/office/officeart/2005/8/layout/list1"/>
    <dgm:cxn modelId="{4ADD115E-81CD-40AA-A7DB-5E5100FC976F}" type="presOf" srcId="{3C53528E-1540-4452-B161-4CDC420516F5}" destId="{0D3353F9-BBCE-420F-9D6B-7030FE1B3A2E}" srcOrd="0" destOrd="0" presId="urn:microsoft.com/office/officeart/2005/8/layout/list1"/>
    <dgm:cxn modelId="{D8507C64-D1BA-4A6F-873C-9E2919F7D1BC}" srcId="{3C53528E-1540-4452-B161-4CDC420516F5}" destId="{69994B50-FFBC-49AE-A22D-8CDAC6AAE4E4}" srcOrd="2" destOrd="0" parTransId="{7EF03B92-B668-4D50-9FE9-4618DEC2721A}" sibTransId="{18C04584-2026-4B89-885E-E77A98FC720E}"/>
    <dgm:cxn modelId="{02A05F98-1200-4FCD-9151-1E59A5A1A7F1}" srcId="{3C53528E-1540-4452-B161-4CDC420516F5}" destId="{43E0DCEA-F48B-4A73-8923-EBD66F782F19}" srcOrd="1" destOrd="0" parTransId="{B66FE396-3C23-4C20-826B-78A62FA9096A}" sibTransId="{D39AA5B2-3822-4A99-967A-5FF530E835EC}"/>
    <dgm:cxn modelId="{54FF7FB0-1F7E-41AC-B44A-816D2031909B}" type="presOf" srcId="{3C53528E-1540-4452-B161-4CDC420516F5}" destId="{87FB85EC-868E-4F87-95E2-26D3CC247759}" srcOrd="1" destOrd="0" presId="urn:microsoft.com/office/officeart/2005/8/layout/list1"/>
    <dgm:cxn modelId="{7598FCB8-13A3-4E62-BFAE-110428E2E017}" type="presOf" srcId="{43E0DCEA-F48B-4A73-8923-EBD66F782F19}" destId="{3178F8A6-6A84-4A41-B97A-C80CD98D911D}" srcOrd="0" destOrd="1" presId="urn:microsoft.com/office/officeart/2005/8/layout/list1"/>
    <dgm:cxn modelId="{BAC24EBC-4E77-4EA9-88E9-DFE8B152B784}" type="presOf" srcId="{76FEFE38-A918-4305-B033-8A55BEB93117}" destId="{3178F8A6-6A84-4A41-B97A-C80CD98D911D}" srcOrd="0" destOrd="0" presId="urn:microsoft.com/office/officeart/2005/8/layout/list1"/>
    <dgm:cxn modelId="{03050AC9-E8AA-40DA-BC95-B4FC9C0EB288}" type="presOf" srcId="{D8513AA4-B34A-49FF-897C-4355203EC527}" destId="{4FD581F0-F542-4BB2-B1C0-F8FDAEE36470}" srcOrd="0" destOrd="0" presId="urn:microsoft.com/office/officeart/2005/8/layout/list1"/>
    <dgm:cxn modelId="{8CF765D6-B0B1-454C-BD9D-71DA91DD0D95}" srcId="{3C53528E-1540-4452-B161-4CDC420516F5}" destId="{76FEFE38-A918-4305-B033-8A55BEB93117}" srcOrd="0" destOrd="0" parTransId="{9C897B67-FC30-407F-8293-0CA9A7D739AC}" sibTransId="{1A2BE522-478A-43B8-AEBF-E342A170D06A}"/>
    <dgm:cxn modelId="{FE9650E8-3511-4DBD-A255-7F36B5E8E28B}" srcId="{D8513AA4-B34A-49FF-897C-4355203EC527}" destId="{3C53528E-1540-4452-B161-4CDC420516F5}" srcOrd="0" destOrd="0" parTransId="{EED7BA9F-220E-43B2-8C79-D9080154AFFC}" sibTransId="{2A156004-28D0-47FD-AE37-7DEC90F9E806}"/>
    <dgm:cxn modelId="{B7B8BC3F-7D57-4950-AC9F-81678CBF86CF}" type="presParOf" srcId="{4FD581F0-F542-4BB2-B1C0-F8FDAEE36470}" destId="{4F82F724-3632-4606-91EB-D00350B82AAF}" srcOrd="0" destOrd="0" presId="urn:microsoft.com/office/officeart/2005/8/layout/list1"/>
    <dgm:cxn modelId="{CCE293D1-5AB4-4846-8314-81E11EF11DB7}" type="presParOf" srcId="{4F82F724-3632-4606-91EB-D00350B82AAF}" destId="{0D3353F9-BBCE-420F-9D6B-7030FE1B3A2E}" srcOrd="0" destOrd="0" presId="urn:microsoft.com/office/officeart/2005/8/layout/list1"/>
    <dgm:cxn modelId="{2EB535E5-8FD7-4123-881A-7408B7C3D838}" type="presParOf" srcId="{4F82F724-3632-4606-91EB-D00350B82AAF}" destId="{87FB85EC-868E-4F87-95E2-26D3CC247759}" srcOrd="1" destOrd="0" presId="urn:microsoft.com/office/officeart/2005/8/layout/list1"/>
    <dgm:cxn modelId="{D72AFD22-CC11-4612-9CA5-A8129187DD1A}" type="presParOf" srcId="{4FD581F0-F542-4BB2-B1C0-F8FDAEE36470}" destId="{B34D9636-E769-4617-BBD4-E0AC82D5A1C9}" srcOrd="1" destOrd="0" presId="urn:microsoft.com/office/officeart/2005/8/layout/list1"/>
    <dgm:cxn modelId="{F69E0966-EF9D-40FA-AAE0-FA3978EE06ED}" type="presParOf" srcId="{4FD581F0-F542-4BB2-B1C0-F8FDAEE36470}" destId="{3178F8A6-6A84-4A41-B97A-C80CD98D911D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513AA4-B34A-49FF-897C-4355203EC52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83AF844-E891-4551-A634-9E55DC5A5460}">
      <dgm:prSet phldrT="[Text]" custT="1"/>
      <dgm:spPr/>
      <dgm:t>
        <a:bodyPr/>
        <a:lstStyle/>
        <a:p>
          <a:r>
            <a:rPr lang="en-GB" sz="2000" dirty="0"/>
            <a:t>4. Pilot test on inspections methods at the entry points in DAR</a:t>
          </a:r>
        </a:p>
      </dgm:t>
    </dgm:pt>
    <dgm:pt modelId="{3C311F78-1F9E-4E8B-AA29-70A0BC4A11B7}" type="parTrans" cxnId="{24BD134F-A9EC-4217-BB35-6AD7DC76BF27}">
      <dgm:prSet/>
      <dgm:spPr/>
      <dgm:t>
        <a:bodyPr/>
        <a:lstStyle/>
        <a:p>
          <a:endParaRPr lang="en-GB"/>
        </a:p>
      </dgm:t>
    </dgm:pt>
    <dgm:pt modelId="{59C7C52E-DDF9-4CE6-8189-3842C5143AD4}" type="sibTrans" cxnId="{24BD134F-A9EC-4217-BB35-6AD7DC76BF27}">
      <dgm:prSet/>
      <dgm:spPr/>
      <dgm:t>
        <a:bodyPr/>
        <a:lstStyle/>
        <a:p>
          <a:endParaRPr lang="en-GB"/>
        </a:p>
      </dgm:t>
    </dgm:pt>
    <dgm:pt modelId="{F4315AAF-C950-4F87-A661-E5BFB7D85FCE}">
      <dgm:prSet phldrT="[Text]" custT="1"/>
      <dgm:spPr/>
      <dgm:t>
        <a:bodyPr/>
        <a:lstStyle/>
        <a:p>
          <a:r>
            <a:rPr lang="en-GB" sz="1800" dirty="0"/>
            <a:t>Pilots conducted within the Dar es Salaam ports using the checklist and the BCG guidelines for distinction between UEEE and e-waste</a:t>
          </a:r>
        </a:p>
      </dgm:t>
    </dgm:pt>
    <dgm:pt modelId="{54027D90-83BB-4717-BBCE-EF48C57BADD6}" type="parTrans" cxnId="{C416C965-787D-4158-BB31-AFB4FD046EF4}">
      <dgm:prSet/>
      <dgm:spPr/>
      <dgm:t>
        <a:bodyPr/>
        <a:lstStyle/>
        <a:p>
          <a:endParaRPr lang="en-GB"/>
        </a:p>
      </dgm:t>
    </dgm:pt>
    <dgm:pt modelId="{DF8AEA7B-E5FB-4EE4-90E7-8DDCE3BDFA0E}" type="sibTrans" cxnId="{C416C965-787D-4158-BB31-AFB4FD046EF4}">
      <dgm:prSet/>
      <dgm:spPr/>
      <dgm:t>
        <a:bodyPr/>
        <a:lstStyle/>
        <a:p>
          <a:endParaRPr lang="en-GB"/>
        </a:p>
      </dgm:t>
    </dgm:pt>
    <dgm:pt modelId="{25B3FF49-01C7-4638-8F24-2AF53DD8C45A}">
      <dgm:prSet phldrT="[Text]" custT="1"/>
      <dgm:spPr/>
      <dgm:t>
        <a:bodyPr/>
        <a:lstStyle/>
        <a:p>
          <a:r>
            <a:rPr lang="en-GB" sz="1800" dirty="0"/>
            <a:t>Functionality tests conducted on inspected goods</a:t>
          </a:r>
        </a:p>
      </dgm:t>
    </dgm:pt>
    <dgm:pt modelId="{DD5B39AC-3DCD-4D87-8541-BD9B725873A1}" type="parTrans" cxnId="{09FB31A6-F2CA-440E-AF06-B5A4583BA80B}">
      <dgm:prSet/>
      <dgm:spPr/>
      <dgm:t>
        <a:bodyPr/>
        <a:lstStyle/>
        <a:p>
          <a:endParaRPr lang="en-GB"/>
        </a:p>
      </dgm:t>
    </dgm:pt>
    <dgm:pt modelId="{7E14FC19-35D0-43CF-99DE-D38A4E5D0D24}" type="sibTrans" cxnId="{09FB31A6-F2CA-440E-AF06-B5A4583BA80B}">
      <dgm:prSet/>
      <dgm:spPr/>
      <dgm:t>
        <a:bodyPr/>
        <a:lstStyle/>
        <a:p>
          <a:endParaRPr lang="en-GB"/>
        </a:p>
      </dgm:t>
    </dgm:pt>
    <dgm:pt modelId="{25D2E983-30DA-47F5-8F3F-0E8FD2F11B27}">
      <dgm:prSet phldrT="[Text]" custT="1"/>
      <dgm:spPr/>
      <dgm:t>
        <a:bodyPr/>
        <a:lstStyle/>
        <a:p>
          <a:r>
            <a:rPr lang="en-GB" sz="1800" dirty="0"/>
            <a:t>Data collected on imports quantities and functionalities</a:t>
          </a:r>
        </a:p>
      </dgm:t>
    </dgm:pt>
    <dgm:pt modelId="{115C8218-D2C7-4F2E-B193-B9D45E73E408}" type="parTrans" cxnId="{42CEC010-7945-4D35-8D96-2C20D1A3A3E9}">
      <dgm:prSet/>
      <dgm:spPr/>
      <dgm:t>
        <a:bodyPr/>
        <a:lstStyle/>
        <a:p>
          <a:endParaRPr lang="en-GB"/>
        </a:p>
      </dgm:t>
    </dgm:pt>
    <dgm:pt modelId="{968197B5-095F-40EF-B860-E2C9DB368403}" type="sibTrans" cxnId="{42CEC010-7945-4D35-8D96-2C20D1A3A3E9}">
      <dgm:prSet/>
      <dgm:spPr/>
      <dgm:t>
        <a:bodyPr/>
        <a:lstStyle/>
        <a:p>
          <a:endParaRPr lang="en-GB"/>
        </a:p>
      </dgm:t>
    </dgm:pt>
    <dgm:pt modelId="{7AA324D0-1888-4899-962B-71F36ECF287A}">
      <dgm:prSet phldrT="[Text]" custT="1"/>
      <dgm:spPr/>
      <dgm:t>
        <a:bodyPr/>
        <a:lstStyle/>
        <a:p>
          <a:r>
            <a:rPr lang="en-GB" sz="1800" dirty="0"/>
            <a:t>Checklist developed for inspections </a:t>
          </a:r>
        </a:p>
      </dgm:t>
    </dgm:pt>
    <dgm:pt modelId="{D30A5BE8-CCEB-4205-8200-52562CDA4DD4}" type="parTrans" cxnId="{155989EF-3417-4661-AF29-F7A4F674DB20}">
      <dgm:prSet/>
      <dgm:spPr/>
      <dgm:t>
        <a:bodyPr/>
        <a:lstStyle/>
        <a:p>
          <a:endParaRPr lang="en-CH"/>
        </a:p>
      </dgm:t>
    </dgm:pt>
    <dgm:pt modelId="{BD8ACB15-6CA9-4DA1-AAE2-967E1DECA87E}" type="sibTrans" cxnId="{155989EF-3417-4661-AF29-F7A4F674DB20}">
      <dgm:prSet/>
      <dgm:spPr/>
      <dgm:t>
        <a:bodyPr/>
        <a:lstStyle/>
        <a:p>
          <a:endParaRPr lang="en-CH"/>
        </a:p>
      </dgm:t>
    </dgm:pt>
    <dgm:pt modelId="{4FD581F0-F542-4BB2-B1C0-F8FDAEE36470}" type="pres">
      <dgm:prSet presAssocID="{D8513AA4-B34A-49FF-897C-4355203EC527}" presName="linear" presStyleCnt="0">
        <dgm:presLayoutVars>
          <dgm:dir/>
          <dgm:animLvl val="lvl"/>
          <dgm:resizeHandles val="exact"/>
        </dgm:presLayoutVars>
      </dgm:prSet>
      <dgm:spPr/>
    </dgm:pt>
    <dgm:pt modelId="{9EA92870-9341-4310-99CE-A847C20B2C52}" type="pres">
      <dgm:prSet presAssocID="{883AF844-E891-4551-A634-9E55DC5A5460}" presName="parentLin" presStyleCnt="0"/>
      <dgm:spPr/>
    </dgm:pt>
    <dgm:pt modelId="{E7FF10FA-3695-4E52-8A40-19A1EE0CAF14}" type="pres">
      <dgm:prSet presAssocID="{883AF844-E891-4551-A634-9E55DC5A5460}" presName="parentLeftMargin" presStyleLbl="node1" presStyleIdx="0" presStyleCnt="1"/>
      <dgm:spPr/>
    </dgm:pt>
    <dgm:pt modelId="{A982AD84-EC7B-43AB-A6F8-7092F56A59FE}" type="pres">
      <dgm:prSet presAssocID="{883AF844-E891-4551-A634-9E55DC5A5460}" presName="parentText" presStyleLbl="node1" presStyleIdx="0" presStyleCnt="1" custScaleX="120349" custScaleY="41608">
        <dgm:presLayoutVars>
          <dgm:chMax val="0"/>
          <dgm:bulletEnabled val="1"/>
        </dgm:presLayoutVars>
      </dgm:prSet>
      <dgm:spPr/>
    </dgm:pt>
    <dgm:pt modelId="{6247051F-412A-4901-AA50-E9FAB3153F64}" type="pres">
      <dgm:prSet presAssocID="{883AF844-E891-4551-A634-9E55DC5A5460}" presName="negativeSpace" presStyleCnt="0"/>
      <dgm:spPr/>
    </dgm:pt>
    <dgm:pt modelId="{8D223FF5-1919-41AE-B53E-4CE40C089B3E}" type="pres">
      <dgm:prSet presAssocID="{883AF844-E891-4551-A634-9E55DC5A546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2CEC010-7945-4D35-8D96-2C20D1A3A3E9}" srcId="{883AF844-E891-4551-A634-9E55DC5A5460}" destId="{25D2E983-30DA-47F5-8F3F-0E8FD2F11B27}" srcOrd="3" destOrd="0" parTransId="{115C8218-D2C7-4F2E-B193-B9D45E73E408}" sibTransId="{968197B5-095F-40EF-B860-E2C9DB368403}"/>
    <dgm:cxn modelId="{DF8CA824-37A0-4D99-904E-AE9918A29D67}" type="presOf" srcId="{25D2E983-30DA-47F5-8F3F-0E8FD2F11B27}" destId="{8D223FF5-1919-41AE-B53E-4CE40C089B3E}" srcOrd="0" destOrd="3" presId="urn:microsoft.com/office/officeart/2005/8/layout/list1"/>
    <dgm:cxn modelId="{9106B627-6C6F-4455-AD68-6EFEAB7C224E}" type="presOf" srcId="{7AA324D0-1888-4899-962B-71F36ECF287A}" destId="{8D223FF5-1919-41AE-B53E-4CE40C089B3E}" srcOrd="0" destOrd="0" presId="urn:microsoft.com/office/officeart/2005/8/layout/list1"/>
    <dgm:cxn modelId="{C416C965-787D-4158-BB31-AFB4FD046EF4}" srcId="{883AF844-E891-4551-A634-9E55DC5A5460}" destId="{F4315AAF-C950-4F87-A661-E5BFB7D85FCE}" srcOrd="1" destOrd="0" parTransId="{54027D90-83BB-4717-BBCE-EF48C57BADD6}" sibTransId="{DF8AEA7B-E5FB-4EE4-90E7-8DDCE3BDFA0E}"/>
    <dgm:cxn modelId="{24BD134F-A9EC-4217-BB35-6AD7DC76BF27}" srcId="{D8513AA4-B34A-49FF-897C-4355203EC527}" destId="{883AF844-E891-4551-A634-9E55DC5A5460}" srcOrd="0" destOrd="0" parTransId="{3C311F78-1F9E-4E8B-AA29-70A0BC4A11B7}" sibTransId="{59C7C52E-DDF9-4CE6-8189-3842C5143AD4}"/>
    <dgm:cxn modelId="{09FB31A6-F2CA-440E-AF06-B5A4583BA80B}" srcId="{883AF844-E891-4551-A634-9E55DC5A5460}" destId="{25B3FF49-01C7-4638-8F24-2AF53DD8C45A}" srcOrd="2" destOrd="0" parTransId="{DD5B39AC-3DCD-4D87-8541-BD9B725873A1}" sibTransId="{7E14FC19-35D0-43CF-99DE-D38A4E5D0D24}"/>
    <dgm:cxn modelId="{A50B9FB8-D9D5-4461-8D39-2741DFE46097}" type="presOf" srcId="{F4315AAF-C950-4F87-A661-E5BFB7D85FCE}" destId="{8D223FF5-1919-41AE-B53E-4CE40C089B3E}" srcOrd="0" destOrd="1" presId="urn:microsoft.com/office/officeart/2005/8/layout/list1"/>
    <dgm:cxn modelId="{03050AC9-E8AA-40DA-BC95-B4FC9C0EB288}" type="presOf" srcId="{D8513AA4-B34A-49FF-897C-4355203EC527}" destId="{4FD581F0-F542-4BB2-B1C0-F8FDAEE36470}" srcOrd="0" destOrd="0" presId="urn:microsoft.com/office/officeart/2005/8/layout/list1"/>
    <dgm:cxn modelId="{1FDB7DE0-C642-4333-87D8-54799C75B73A}" type="presOf" srcId="{25B3FF49-01C7-4638-8F24-2AF53DD8C45A}" destId="{8D223FF5-1919-41AE-B53E-4CE40C089B3E}" srcOrd="0" destOrd="2" presId="urn:microsoft.com/office/officeart/2005/8/layout/list1"/>
    <dgm:cxn modelId="{31B1FEE3-4E0A-43F3-BB72-C1C0FD76BC13}" type="presOf" srcId="{883AF844-E891-4551-A634-9E55DC5A5460}" destId="{A982AD84-EC7B-43AB-A6F8-7092F56A59FE}" srcOrd="1" destOrd="0" presId="urn:microsoft.com/office/officeart/2005/8/layout/list1"/>
    <dgm:cxn modelId="{4CCBBFE4-AE85-437B-946E-8805EF1B059B}" type="presOf" srcId="{883AF844-E891-4551-A634-9E55DC5A5460}" destId="{E7FF10FA-3695-4E52-8A40-19A1EE0CAF14}" srcOrd="0" destOrd="0" presId="urn:microsoft.com/office/officeart/2005/8/layout/list1"/>
    <dgm:cxn modelId="{155989EF-3417-4661-AF29-F7A4F674DB20}" srcId="{883AF844-E891-4551-A634-9E55DC5A5460}" destId="{7AA324D0-1888-4899-962B-71F36ECF287A}" srcOrd="0" destOrd="0" parTransId="{D30A5BE8-CCEB-4205-8200-52562CDA4DD4}" sibTransId="{BD8ACB15-6CA9-4DA1-AAE2-967E1DECA87E}"/>
    <dgm:cxn modelId="{6149CCED-1748-4513-A703-8F9AD7410D6F}" type="presParOf" srcId="{4FD581F0-F542-4BB2-B1C0-F8FDAEE36470}" destId="{9EA92870-9341-4310-99CE-A847C20B2C52}" srcOrd="0" destOrd="0" presId="urn:microsoft.com/office/officeart/2005/8/layout/list1"/>
    <dgm:cxn modelId="{D92746AB-767C-4337-AEF5-1C2E930756B5}" type="presParOf" srcId="{9EA92870-9341-4310-99CE-A847C20B2C52}" destId="{E7FF10FA-3695-4E52-8A40-19A1EE0CAF14}" srcOrd="0" destOrd="0" presId="urn:microsoft.com/office/officeart/2005/8/layout/list1"/>
    <dgm:cxn modelId="{CA16B671-4AA8-4217-A26F-3191DD1AE957}" type="presParOf" srcId="{9EA92870-9341-4310-99CE-A847C20B2C52}" destId="{A982AD84-EC7B-43AB-A6F8-7092F56A59FE}" srcOrd="1" destOrd="0" presId="urn:microsoft.com/office/officeart/2005/8/layout/list1"/>
    <dgm:cxn modelId="{0D05AD38-96F3-4452-86D4-47A80752BEEF}" type="presParOf" srcId="{4FD581F0-F542-4BB2-B1C0-F8FDAEE36470}" destId="{6247051F-412A-4901-AA50-E9FAB3153F64}" srcOrd="1" destOrd="0" presId="urn:microsoft.com/office/officeart/2005/8/layout/list1"/>
    <dgm:cxn modelId="{94F13A82-3A0D-43F0-83A1-460E103238D2}" type="presParOf" srcId="{4FD581F0-F542-4BB2-B1C0-F8FDAEE36470}" destId="{8D223FF5-1919-41AE-B53E-4CE40C089B3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513AA4-B34A-49FF-897C-4355203EC52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83AF844-E891-4551-A634-9E55DC5A5460}">
      <dgm:prSet phldrT="[Text]" custT="1"/>
      <dgm:spPr/>
      <dgm:t>
        <a:bodyPr/>
        <a:lstStyle/>
        <a:p>
          <a:r>
            <a:rPr lang="en-GB" sz="2000" dirty="0"/>
            <a:t>4. Pilot test on inspections methods at the entry points</a:t>
          </a:r>
        </a:p>
      </dgm:t>
    </dgm:pt>
    <dgm:pt modelId="{3C311F78-1F9E-4E8B-AA29-70A0BC4A11B7}" type="parTrans" cxnId="{24BD134F-A9EC-4217-BB35-6AD7DC76BF27}">
      <dgm:prSet/>
      <dgm:spPr/>
      <dgm:t>
        <a:bodyPr/>
        <a:lstStyle/>
        <a:p>
          <a:endParaRPr lang="en-GB"/>
        </a:p>
      </dgm:t>
    </dgm:pt>
    <dgm:pt modelId="{59C7C52E-DDF9-4CE6-8189-3842C5143AD4}" type="sibTrans" cxnId="{24BD134F-A9EC-4217-BB35-6AD7DC76BF27}">
      <dgm:prSet/>
      <dgm:spPr/>
      <dgm:t>
        <a:bodyPr/>
        <a:lstStyle/>
        <a:p>
          <a:endParaRPr lang="en-GB"/>
        </a:p>
      </dgm:t>
    </dgm:pt>
    <dgm:pt modelId="{F4315AAF-C950-4F87-A661-E5BFB7D85FCE}">
      <dgm:prSet phldrT="[Text]" custT="1"/>
      <dgm:spPr/>
      <dgm:t>
        <a:bodyPr/>
        <a:lstStyle/>
        <a:p>
          <a:r>
            <a:rPr lang="en-GB" sz="1800" dirty="0"/>
            <a:t>Pilots conducted using guidelines based on BCG</a:t>
          </a:r>
        </a:p>
      </dgm:t>
    </dgm:pt>
    <dgm:pt modelId="{54027D90-83BB-4717-BBCE-EF48C57BADD6}" type="parTrans" cxnId="{C416C965-787D-4158-BB31-AFB4FD046EF4}">
      <dgm:prSet/>
      <dgm:spPr/>
      <dgm:t>
        <a:bodyPr/>
        <a:lstStyle/>
        <a:p>
          <a:endParaRPr lang="en-GB"/>
        </a:p>
      </dgm:t>
    </dgm:pt>
    <dgm:pt modelId="{DF8AEA7B-E5FB-4EE4-90E7-8DDCE3BDFA0E}" type="sibTrans" cxnId="{C416C965-787D-4158-BB31-AFB4FD046EF4}">
      <dgm:prSet/>
      <dgm:spPr/>
      <dgm:t>
        <a:bodyPr/>
        <a:lstStyle/>
        <a:p>
          <a:endParaRPr lang="en-GB"/>
        </a:p>
      </dgm:t>
    </dgm:pt>
    <dgm:pt modelId="{25B3FF49-01C7-4638-8F24-2AF53DD8C45A}">
      <dgm:prSet phldrT="[Text]" custT="1"/>
      <dgm:spPr/>
      <dgm:t>
        <a:bodyPr/>
        <a:lstStyle/>
        <a:p>
          <a:r>
            <a:rPr lang="en-GB" sz="1800" dirty="0"/>
            <a:t>Tests conducted on inspected goods</a:t>
          </a:r>
        </a:p>
      </dgm:t>
    </dgm:pt>
    <dgm:pt modelId="{DD5B39AC-3DCD-4D87-8541-BD9B725873A1}" type="parTrans" cxnId="{09FB31A6-F2CA-440E-AF06-B5A4583BA80B}">
      <dgm:prSet/>
      <dgm:spPr/>
      <dgm:t>
        <a:bodyPr/>
        <a:lstStyle/>
        <a:p>
          <a:endParaRPr lang="en-GB"/>
        </a:p>
      </dgm:t>
    </dgm:pt>
    <dgm:pt modelId="{7E14FC19-35D0-43CF-99DE-D38A4E5D0D24}" type="sibTrans" cxnId="{09FB31A6-F2CA-440E-AF06-B5A4583BA80B}">
      <dgm:prSet/>
      <dgm:spPr/>
      <dgm:t>
        <a:bodyPr/>
        <a:lstStyle/>
        <a:p>
          <a:endParaRPr lang="en-GB"/>
        </a:p>
      </dgm:t>
    </dgm:pt>
    <dgm:pt modelId="{25D2E983-30DA-47F5-8F3F-0E8FD2F11B27}">
      <dgm:prSet phldrT="[Text]" custT="1"/>
      <dgm:spPr/>
      <dgm:t>
        <a:bodyPr/>
        <a:lstStyle/>
        <a:p>
          <a:r>
            <a:rPr lang="en-GB" sz="1800" dirty="0"/>
            <a:t>Data collected on imports quantities and functionalities</a:t>
          </a:r>
        </a:p>
      </dgm:t>
    </dgm:pt>
    <dgm:pt modelId="{115C8218-D2C7-4F2E-B193-B9D45E73E408}" type="parTrans" cxnId="{42CEC010-7945-4D35-8D96-2C20D1A3A3E9}">
      <dgm:prSet/>
      <dgm:spPr/>
      <dgm:t>
        <a:bodyPr/>
        <a:lstStyle/>
        <a:p>
          <a:endParaRPr lang="en-GB"/>
        </a:p>
      </dgm:t>
    </dgm:pt>
    <dgm:pt modelId="{968197B5-095F-40EF-B860-E2C9DB368403}" type="sibTrans" cxnId="{42CEC010-7945-4D35-8D96-2C20D1A3A3E9}">
      <dgm:prSet/>
      <dgm:spPr/>
      <dgm:t>
        <a:bodyPr/>
        <a:lstStyle/>
        <a:p>
          <a:endParaRPr lang="en-GB"/>
        </a:p>
      </dgm:t>
    </dgm:pt>
    <dgm:pt modelId="{4FD581F0-F542-4BB2-B1C0-F8FDAEE36470}" type="pres">
      <dgm:prSet presAssocID="{D8513AA4-B34A-49FF-897C-4355203EC527}" presName="linear" presStyleCnt="0">
        <dgm:presLayoutVars>
          <dgm:dir/>
          <dgm:animLvl val="lvl"/>
          <dgm:resizeHandles val="exact"/>
        </dgm:presLayoutVars>
      </dgm:prSet>
      <dgm:spPr/>
    </dgm:pt>
    <dgm:pt modelId="{9EA92870-9341-4310-99CE-A847C20B2C52}" type="pres">
      <dgm:prSet presAssocID="{883AF844-E891-4551-A634-9E55DC5A5460}" presName="parentLin" presStyleCnt="0"/>
      <dgm:spPr/>
    </dgm:pt>
    <dgm:pt modelId="{E7FF10FA-3695-4E52-8A40-19A1EE0CAF14}" type="pres">
      <dgm:prSet presAssocID="{883AF844-E891-4551-A634-9E55DC5A5460}" presName="parentLeftMargin" presStyleLbl="node1" presStyleIdx="0" presStyleCnt="1"/>
      <dgm:spPr/>
    </dgm:pt>
    <dgm:pt modelId="{A982AD84-EC7B-43AB-A6F8-7092F56A59FE}" type="pres">
      <dgm:prSet presAssocID="{883AF844-E891-4551-A634-9E55DC5A5460}" presName="parentText" presStyleLbl="node1" presStyleIdx="0" presStyleCnt="1" custScaleX="120349" custScaleY="41608">
        <dgm:presLayoutVars>
          <dgm:chMax val="0"/>
          <dgm:bulletEnabled val="1"/>
        </dgm:presLayoutVars>
      </dgm:prSet>
      <dgm:spPr/>
    </dgm:pt>
    <dgm:pt modelId="{6247051F-412A-4901-AA50-E9FAB3153F64}" type="pres">
      <dgm:prSet presAssocID="{883AF844-E891-4551-A634-9E55DC5A5460}" presName="negativeSpace" presStyleCnt="0"/>
      <dgm:spPr/>
    </dgm:pt>
    <dgm:pt modelId="{8D223FF5-1919-41AE-B53E-4CE40C089B3E}" type="pres">
      <dgm:prSet presAssocID="{883AF844-E891-4551-A634-9E55DC5A5460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42CEC010-7945-4D35-8D96-2C20D1A3A3E9}" srcId="{883AF844-E891-4551-A634-9E55DC5A5460}" destId="{25D2E983-30DA-47F5-8F3F-0E8FD2F11B27}" srcOrd="2" destOrd="0" parTransId="{115C8218-D2C7-4F2E-B193-B9D45E73E408}" sibTransId="{968197B5-095F-40EF-B860-E2C9DB368403}"/>
    <dgm:cxn modelId="{DF8CA824-37A0-4D99-904E-AE9918A29D67}" type="presOf" srcId="{25D2E983-30DA-47F5-8F3F-0E8FD2F11B27}" destId="{8D223FF5-1919-41AE-B53E-4CE40C089B3E}" srcOrd="0" destOrd="2" presId="urn:microsoft.com/office/officeart/2005/8/layout/list1"/>
    <dgm:cxn modelId="{C416C965-787D-4158-BB31-AFB4FD046EF4}" srcId="{883AF844-E891-4551-A634-9E55DC5A5460}" destId="{F4315AAF-C950-4F87-A661-E5BFB7D85FCE}" srcOrd="0" destOrd="0" parTransId="{54027D90-83BB-4717-BBCE-EF48C57BADD6}" sibTransId="{DF8AEA7B-E5FB-4EE4-90E7-8DDCE3BDFA0E}"/>
    <dgm:cxn modelId="{24BD134F-A9EC-4217-BB35-6AD7DC76BF27}" srcId="{D8513AA4-B34A-49FF-897C-4355203EC527}" destId="{883AF844-E891-4551-A634-9E55DC5A5460}" srcOrd="0" destOrd="0" parTransId="{3C311F78-1F9E-4E8B-AA29-70A0BC4A11B7}" sibTransId="{59C7C52E-DDF9-4CE6-8189-3842C5143AD4}"/>
    <dgm:cxn modelId="{09FB31A6-F2CA-440E-AF06-B5A4583BA80B}" srcId="{883AF844-E891-4551-A634-9E55DC5A5460}" destId="{25B3FF49-01C7-4638-8F24-2AF53DD8C45A}" srcOrd="1" destOrd="0" parTransId="{DD5B39AC-3DCD-4D87-8541-BD9B725873A1}" sibTransId="{7E14FC19-35D0-43CF-99DE-D38A4E5D0D24}"/>
    <dgm:cxn modelId="{A50B9FB8-D9D5-4461-8D39-2741DFE46097}" type="presOf" srcId="{F4315AAF-C950-4F87-A661-E5BFB7D85FCE}" destId="{8D223FF5-1919-41AE-B53E-4CE40C089B3E}" srcOrd="0" destOrd="0" presId="urn:microsoft.com/office/officeart/2005/8/layout/list1"/>
    <dgm:cxn modelId="{03050AC9-E8AA-40DA-BC95-B4FC9C0EB288}" type="presOf" srcId="{D8513AA4-B34A-49FF-897C-4355203EC527}" destId="{4FD581F0-F542-4BB2-B1C0-F8FDAEE36470}" srcOrd="0" destOrd="0" presId="urn:microsoft.com/office/officeart/2005/8/layout/list1"/>
    <dgm:cxn modelId="{1FDB7DE0-C642-4333-87D8-54799C75B73A}" type="presOf" srcId="{25B3FF49-01C7-4638-8F24-2AF53DD8C45A}" destId="{8D223FF5-1919-41AE-B53E-4CE40C089B3E}" srcOrd="0" destOrd="1" presId="urn:microsoft.com/office/officeart/2005/8/layout/list1"/>
    <dgm:cxn modelId="{31B1FEE3-4E0A-43F3-BB72-C1C0FD76BC13}" type="presOf" srcId="{883AF844-E891-4551-A634-9E55DC5A5460}" destId="{A982AD84-EC7B-43AB-A6F8-7092F56A59FE}" srcOrd="1" destOrd="0" presId="urn:microsoft.com/office/officeart/2005/8/layout/list1"/>
    <dgm:cxn modelId="{4CCBBFE4-AE85-437B-946E-8805EF1B059B}" type="presOf" srcId="{883AF844-E891-4551-A634-9E55DC5A5460}" destId="{E7FF10FA-3695-4E52-8A40-19A1EE0CAF14}" srcOrd="0" destOrd="0" presId="urn:microsoft.com/office/officeart/2005/8/layout/list1"/>
    <dgm:cxn modelId="{6149CCED-1748-4513-A703-8F9AD7410D6F}" type="presParOf" srcId="{4FD581F0-F542-4BB2-B1C0-F8FDAEE36470}" destId="{9EA92870-9341-4310-99CE-A847C20B2C52}" srcOrd="0" destOrd="0" presId="urn:microsoft.com/office/officeart/2005/8/layout/list1"/>
    <dgm:cxn modelId="{D92746AB-767C-4337-AEF5-1C2E930756B5}" type="presParOf" srcId="{9EA92870-9341-4310-99CE-A847C20B2C52}" destId="{E7FF10FA-3695-4E52-8A40-19A1EE0CAF14}" srcOrd="0" destOrd="0" presId="urn:microsoft.com/office/officeart/2005/8/layout/list1"/>
    <dgm:cxn modelId="{CA16B671-4AA8-4217-A26F-3191DD1AE957}" type="presParOf" srcId="{9EA92870-9341-4310-99CE-A847C20B2C52}" destId="{A982AD84-EC7B-43AB-A6F8-7092F56A59FE}" srcOrd="1" destOrd="0" presId="urn:microsoft.com/office/officeart/2005/8/layout/list1"/>
    <dgm:cxn modelId="{0D05AD38-96F3-4452-86D4-47A80752BEEF}" type="presParOf" srcId="{4FD581F0-F542-4BB2-B1C0-F8FDAEE36470}" destId="{6247051F-412A-4901-AA50-E9FAB3153F64}" srcOrd="1" destOrd="0" presId="urn:microsoft.com/office/officeart/2005/8/layout/list1"/>
    <dgm:cxn modelId="{94F13A82-3A0D-43F0-83A1-460E103238D2}" type="presParOf" srcId="{4FD581F0-F542-4BB2-B1C0-F8FDAEE36470}" destId="{8D223FF5-1919-41AE-B53E-4CE40C089B3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513AA4-B34A-49FF-897C-4355203EC52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ED4A956-8941-4542-94F0-0E74CF5F7B52}">
      <dgm:prSet phldrT="[Text]" custT="1"/>
      <dgm:spPr/>
      <dgm:t>
        <a:bodyPr/>
        <a:lstStyle/>
        <a:p>
          <a:r>
            <a:rPr lang="en-GB" sz="2000" dirty="0"/>
            <a:t>5. Evaluation and recommendations</a:t>
          </a:r>
        </a:p>
      </dgm:t>
    </dgm:pt>
    <dgm:pt modelId="{BE2385EA-FC4B-448E-B481-4FA5168E4FC1}" type="parTrans" cxnId="{199BE484-E328-4D2F-90A1-7C1C7737173C}">
      <dgm:prSet/>
      <dgm:spPr/>
      <dgm:t>
        <a:bodyPr/>
        <a:lstStyle/>
        <a:p>
          <a:endParaRPr lang="en-GB"/>
        </a:p>
      </dgm:t>
    </dgm:pt>
    <dgm:pt modelId="{0B9F3375-3336-4E4F-8F71-D3AC2E421F72}" type="sibTrans" cxnId="{199BE484-E328-4D2F-90A1-7C1C7737173C}">
      <dgm:prSet/>
      <dgm:spPr/>
      <dgm:t>
        <a:bodyPr/>
        <a:lstStyle/>
        <a:p>
          <a:endParaRPr lang="en-GB"/>
        </a:p>
      </dgm:t>
    </dgm:pt>
    <dgm:pt modelId="{0C271822-86F3-4F6C-AF77-20A783BDB493}">
      <dgm:prSet phldrT="[Text]" custT="1"/>
      <dgm:spPr/>
      <dgm:t>
        <a:bodyPr/>
        <a:lstStyle/>
        <a:p>
          <a:r>
            <a:rPr lang="en-GB" sz="1800" dirty="0"/>
            <a:t>Evaluation of the pilot and roll-out plan for drafting and implanting the National Guidelines</a:t>
          </a:r>
        </a:p>
      </dgm:t>
    </dgm:pt>
    <dgm:pt modelId="{0F303658-97B6-4EC6-A1F1-E5356D3E9E71}" type="parTrans" cxnId="{5F66A004-C406-4FF0-B7A8-C32F4BAEB3A8}">
      <dgm:prSet/>
      <dgm:spPr/>
      <dgm:t>
        <a:bodyPr/>
        <a:lstStyle/>
        <a:p>
          <a:endParaRPr lang="en-GB"/>
        </a:p>
      </dgm:t>
    </dgm:pt>
    <dgm:pt modelId="{D2CCBA93-D32D-40E6-8254-F3CCE5060821}" type="sibTrans" cxnId="{5F66A004-C406-4FF0-B7A8-C32F4BAEB3A8}">
      <dgm:prSet/>
      <dgm:spPr/>
      <dgm:t>
        <a:bodyPr/>
        <a:lstStyle/>
        <a:p>
          <a:endParaRPr lang="en-GB"/>
        </a:p>
      </dgm:t>
    </dgm:pt>
    <dgm:pt modelId="{7C8BE0E5-60FA-449A-995A-039C057337A9}">
      <dgm:prSet phldrT="[Text]" custT="1"/>
      <dgm:spPr/>
      <dgm:t>
        <a:bodyPr/>
        <a:lstStyle/>
        <a:p>
          <a:r>
            <a:rPr lang="en-GB" sz="1800" dirty="0"/>
            <a:t>Recommendations for replication in the East Africa region</a:t>
          </a:r>
        </a:p>
      </dgm:t>
    </dgm:pt>
    <dgm:pt modelId="{5BECC93E-BB0B-4B78-9BBF-B6BCFB47FF68}" type="parTrans" cxnId="{0A70319E-C8F9-4A91-90BF-3F6BA2194F96}">
      <dgm:prSet/>
      <dgm:spPr/>
      <dgm:t>
        <a:bodyPr/>
        <a:lstStyle/>
        <a:p>
          <a:endParaRPr lang="en-GB"/>
        </a:p>
      </dgm:t>
    </dgm:pt>
    <dgm:pt modelId="{F2445759-EB18-46E1-B1E6-BF2BC05BA8FC}" type="sibTrans" cxnId="{0A70319E-C8F9-4A91-90BF-3F6BA2194F96}">
      <dgm:prSet/>
      <dgm:spPr/>
      <dgm:t>
        <a:bodyPr/>
        <a:lstStyle/>
        <a:p>
          <a:endParaRPr lang="en-GB"/>
        </a:p>
      </dgm:t>
    </dgm:pt>
    <dgm:pt modelId="{4FD581F0-F542-4BB2-B1C0-F8FDAEE36470}" type="pres">
      <dgm:prSet presAssocID="{D8513AA4-B34A-49FF-897C-4355203EC527}" presName="linear" presStyleCnt="0">
        <dgm:presLayoutVars>
          <dgm:dir/>
          <dgm:animLvl val="lvl"/>
          <dgm:resizeHandles val="exact"/>
        </dgm:presLayoutVars>
      </dgm:prSet>
      <dgm:spPr/>
    </dgm:pt>
    <dgm:pt modelId="{9D8337DF-CC13-4B29-A850-A70D4F459113}" type="pres">
      <dgm:prSet presAssocID="{FED4A956-8941-4542-94F0-0E74CF5F7B52}" presName="parentLin" presStyleCnt="0"/>
      <dgm:spPr/>
    </dgm:pt>
    <dgm:pt modelId="{3D1D59FB-7777-48F0-BE54-D8488C6E4823}" type="pres">
      <dgm:prSet presAssocID="{FED4A956-8941-4542-94F0-0E74CF5F7B52}" presName="parentLeftMargin" presStyleLbl="node1" presStyleIdx="0" presStyleCnt="1"/>
      <dgm:spPr/>
    </dgm:pt>
    <dgm:pt modelId="{99065455-1F23-43C6-80FB-1990E7AEFD35}" type="pres">
      <dgm:prSet presAssocID="{FED4A956-8941-4542-94F0-0E74CF5F7B52}" presName="parentText" presStyleLbl="node1" presStyleIdx="0" presStyleCnt="1" custScaleX="120349" custScaleY="41281" custLinFactNeighborX="1982" custLinFactNeighborY="-925">
        <dgm:presLayoutVars>
          <dgm:chMax val="0"/>
          <dgm:bulletEnabled val="1"/>
        </dgm:presLayoutVars>
      </dgm:prSet>
      <dgm:spPr/>
    </dgm:pt>
    <dgm:pt modelId="{F3821AA3-B447-4435-9A0C-9A837431F5D7}" type="pres">
      <dgm:prSet presAssocID="{FED4A956-8941-4542-94F0-0E74CF5F7B52}" presName="negativeSpace" presStyleCnt="0"/>
      <dgm:spPr/>
    </dgm:pt>
    <dgm:pt modelId="{7A98A2DD-6807-430F-90E2-323D0F36CEE3}" type="pres">
      <dgm:prSet presAssocID="{FED4A956-8941-4542-94F0-0E74CF5F7B52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5F66A004-C406-4FF0-B7A8-C32F4BAEB3A8}" srcId="{FED4A956-8941-4542-94F0-0E74CF5F7B52}" destId="{0C271822-86F3-4F6C-AF77-20A783BDB493}" srcOrd="0" destOrd="0" parTransId="{0F303658-97B6-4EC6-A1F1-E5356D3E9E71}" sibTransId="{D2CCBA93-D32D-40E6-8254-F3CCE5060821}"/>
    <dgm:cxn modelId="{0DE8F43E-D272-45B1-BF4E-0D60E56E6B9B}" type="presOf" srcId="{FED4A956-8941-4542-94F0-0E74CF5F7B52}" destId="{3D1D59FB-7777-48F0-BE54-D8488C6E4823}" srcOrd="0" destOrd="0" presId="urn:microsoft.com/office/officeart/2005/8/layout/list1"/>
    <dgm:cxn modelId="{67AEDE63-6221-4B39-933C-A392385A438F}" type="presOf" srcId="{0C271822-86F3-4F6C-AF77-20A783BDB493}" destId="{7A98A2DD-6807-430F-90E2-323D0F36CEE3}" srcOrd="0" destOrd="0" presId="urn:microsoft.com/office/officeart/2005/8/layout/list1"/>
    <dgm:cxn modelId="{199BE484-E328-4D2F-90A1-7C1C7737173C}" srcId="{D8513AA4-B34A-49FF-897C-4355203EC527}" destId="{FED4A956-8941-4542-94F0-0E74CF5F7B52}" srcOrd="0" destOrd="0" parTransId="{BE2385EA-FC4B-448E-B481-4FA5168E4FC1}" sibTransId="{0B9F3375-3336-4E4F-8F71-D3AC2E421F72}"/>
    <dgm:cxn modelId="{0A70319E-C8F9-4A91-90BF-3F6BA2194F96}" srcId="{FED4A956-8941-4542-94F0-0E74CF5F7B52}" destId="{7C8BE0E5-60FA-449A-995A-039C057337A9}" srcOrd="1" destOrd="0" parTransId="{5BECC93E-BB0B-4B78-9BBF-B6BCFB47FF68}" sibTransId="{F2445759-EB18-46E1-B1E6-BF2BC05BA8FC}"/>
    <dgm:cxn modelId="{3DF643A0-4FAD-40A1-8785-412D714AEDFC}" type="presOf" srcId="{FED4A956-8941-4542-94F0-0E74CF5F7B52}" destId="{99065455-1F23-43C6-80FB-1990E7AEFD35}" srcOrd="1" destOrd="0" presId="urn:microsoft.com/office/officeart/2005/8/layout/list1"/>
    <dgm:cxn modelId="{03050AC9-E8AA-40DA-BC95-B4FC9C0EB288}" type="presOf" srcId="{D8513AA4-B34A-49FF-897C-4355203EC527}" destId="{4FD581F0-F542-4BB2-B1C0-F8FDAEE36470}" srcOrd="0" destOrd="0" presId="urn:microsoft.com/office/officeart/2005/8/layout/list1"/>
    <dgm:cxn modelId="{ADF3A2EB-3D00-4467-BF53-81E1473DBA5A}" type="presOf" srcId="{7C8BE0E5-60FA-449A-995A-039C057337A9}" destId="{7A98A2DD-6807-430F-90E2-323D0F36CEE3}" srcOrd="0" destOrd="1" presId="urn:microsoft.com/office/officeart/2005/8/layout/list1"/>
    <dgm:cxn modelId="{1B279987-E21B-4139-99B9-E8FA68C26D07}" type="presParOf" srcId="{4FD581F0-F542-4BB2-B1C0-F8FDAEE36470}" destId="{9D8337DF-CC13-4B29-A850-A70D4F459113}" srcOrd="0" destOrd="0" presId="urn:microsoft.com/office/officeart/2005/8/layout/list1"/>
    <dgm:cxn modelId="{3FDE74FF-9051-410A-906C-3F71B4ECD5AF}" type="presParOf" srcId="{9D8337DF-CC13-4B29-A850-A70D4F459113}" destId="{3D1D59FB-7777-48F0-BE54-D8488C6E4823}" srcOrd="0" destOrd="0" presId="urn:microsoft.com/office/officeart/2005/8/layout/list1"/>
    <dgm:cxn modelId="{D3361FEC-A9AA-432A-BCEB-FAA2FCE4870F}" type="presParOf" srcId="{9D8337DF-CC13-4B29-A850-A70D4F459113}" destId="{99065455-1F23-43C6-80FB-1990E7AEFD35}" srcOrd="1" destOrd="0" presId="urn:microsoft.com/office/officeart/2005/8/layout/list1"/>
    <dgm:cxn modelId="{6E99AF3C-568C-4D3A-9EDF-84D20FE430A7}" type="presParOf" srcId="{4FD581F0-F542-4BB2-B1C0-F8FDAEE36470}" destId="{F3821AA3-B447-4435-9A0C-9A837431F5D7}" srcOrd="1" destOrd="0" presId="urn:microsoft.com/office/officeart/2005/8/layout/list1"/>
    <dgm:cxn modelId="{E4AB47A6-5D30-42CE-8349-7D40D884F29A}" type="presParOf" srcId="{4FD581F0-F542-4BB2-B1C0-F8FDAEE36470}" destId="{7A98A2DD-6807-430F-90E2-323D0F36CEE3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B3C133-4BAB-4E52-AF55-B57D6528CD10}">
      <dsp:nvSpPr>
        <dsp:cNvPr id="0" name=""/>
        <dsp:cNvSpPr/>
      </dsp:nvSpPr>
      <dsp:spPr>
        <a:xfrm>
          <a:off x="3051180" y="0"/>
          <a:ext cx="1421638" cy="860775"/>
        </a:xfrm>
        <a:prstGeom prst="trapezoid">
          <a:avLst>
            <a:gd name="adj" fmla="val 8231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n-US" sz="1800" kern="1200" dirty="0"/>
          </a:br>
          <a:endParaRPr lang="it-IT" sz="1800" kern="1200" dirty="0"/>
        </a:p>
      </dsp:txBody>
      <dsp:txXfrm>
        <a:off x="3051180" y="0"/>
        <a:ext cx="1421638" cy="860775"/>
      </dsp:txXfrm>
    </dsp:sp>
    <dsp:sp modelId="{DCE3F26D-19A3-4710-9B6E-4B191EA93F98}">
      <dsp:nvSpPr>
        <dsp:cNvPr id="0" name=""/>
        <dsp:cNvSpPr/>
      </dsp:nvSpPr>
      <dsp:spPr>
        <a:xfrm>
          <a:off x="2285042" y="860775"/>
          <a:ext cx="2940423" cy="925345"/>
        </a:xfrm>
        <a:prstGeom prst="trapezoid">
          <a:avLst>
            <a:gd name="adj" fmla="val 82313"/>
          </a:avLst>
        </a:prstGeom>
        <a:solidFill>
          <a:schemeClr val="accent2">
            <a:hueOff val="-628868"/>
            <a:satOff val="-7964"/>
            <a:lumOff val="-101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600" kern="1200" dirty="0"/>
        </a:p>
      </dsp:txBody>
      <dsp:txXfrm>
        <a:off x="2799616" y="860775"/>
        <a:ext cx="1911275" cy="925345"/>
      </dsp:txXfrm>
    </dsp:sp>
    <dsp:sp modelId="{A58AFCFA-32E7-4EFA-A802-766C112F2CF3}">
      <dsp:nvSpPr>
        <dsp:cNvPr id="0" name=""/>
        <dsp:cNvSpPr/>
      </dsp:nvSpPr>
      <dsp:spPr>
        <a:xfrm>
          <a:off x="1523361" y="1786120"/>
          <a:ext cx="4463785" cy="925345"/>
        </a:xfrm>
        <a:prstGeom prst="trapezoid">
          <a:avLst>
            <a:gd name="adj" fmla="val 82313"/>
          </a:avLst>
        </a:prstGeom>
        <a:solidFill>
          <a:schemeClr val="accent2">
            <a:hueOff val="-1257736"/>
            <a:satOff val="-15928"/>
            <a:lumOff val="-20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Pilot test</a:t>
          </a:r>
          <a:endParaRPr lang="it-IT" sz="2600" kern="1200" dirty="0"/>
        </a:p>
      </dsp:txBody>
      <dsp:txXfrm>
        <a:off x="2304524" y="1786120"/>
        <a:ext cx="2901460" cy="925345"/>
      </dsp:txXfrm>
    </dsp:sp>
    <dsp:sp modelId="{C78D6CB8-B38B-4F12-8346-3ECB20A0B881}">
      <dsp:nvSpPr>
        <dsp:cNvPr id="0" name=""/>
        <dsp:cNvSpPr/>
      </dsp:nvSpPr>
      <dsp:spPr>
        <a:xfrm>
          <a:off x="777606" y="2700408"/>
          <a:ext cx="5986308" cy="925345"/>
        </a:xfrm>
        <a:prstGeom prst="trapezoid">
          <a:avLst>
            <a:gd name="adj" fmla="val 82313"/>
          </a:avLst>
        </a:prstGeom>
        <a:solidFill>
          <a:schemeClr val="accent2">
            <a:hueOff val="-1886604"/>
            <a:satOff val="-23893"/>
            <a:lumOff val="-3044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kern="1200" dirty="0">
              <a:solidFill>
                <a:schemeClr val="tx1">
                  <a:lumMod val="20000"/>
                  <a:lumOff val="80000"/>
                </a:schemeClr>
              </a:solidFill>
            </a:rPr>
            <a:t>Workshops / trainings</a:t>
          </a:r>
        </a:p>
      </dsp:txBody>
      <dsp:txXfrm>
        <a:off x="1825210" y="2700408"/>
        <a:ext cx="3891100" cy="925345"/>
      </dsp:txXfrm>
    </dsp:sp>
    <dsp:sp modelId="{B236269E-69AA-4E8F-910F-9D93CE239B64}">
      <dsp:nvSpPr>
        <dsp:cNvPr id="0" name=""/>
        <dsp:cNvSpPr/>
      </dsp:nvSpPr>
      <dsp:spPr>
        <a:xfrm>
          <a:off x="0" y="3636812"/>
          <a:ext cx="7510508" cy="925345"/>
        </a:xfrm>
        <a:prstGeom prst="trapezoid">
          <a:avLst>
            <a:gd name="adj" fmla="val 82313"/>
          </a:avLst>
        </a:prstGeom>
        <a:solidFill>
          <a:schemeClr val="accent2">
            <a:hueOff val="-2515472"/>
            <a:satOff val="-31857"/>
            <a:lumOff val="-405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bg2"/>
              </a:solidFill>
            </a:rPr>
            <a:t> Assessment of imported EEE/UEEE/e-waste and importers</a:t>
          </a:r>
          <a:endParaRPr lang="it-IT" sz="2600" kern="1200" dirty="0">
            <a:solidFill>
              <a:schemeClr val="bg2"/>
            </a:solidFill>
          </a:endParaRPr>
        </a:p>
      </dsp:txBody>
      <dsp:txXfrm>
        <a:off x="1314339" y="3636812"/>
        <a:ext cx="4881830" cy="925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DD191-E674-4E92-894B-C6528A4E2CF0}">
      <dsp:nvSpPr>
        <dsp:cNvPr id="0" name=""/>
        <dsp:cNvSpPr/>
      </dsp:nvSpPr>
      <dsp:spPr>
        <a:xfrm>
          <a:off x="0" y="89194"/>
          <a:ext cx="10500835" cy="1740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981" tIns="1353820" rIns="81498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Mapped the imports hubs, analysed inspections data, quantified declared imports</a:t>
          </a:r>
        </a:p>
      </dsp:txBody>
      <dsp:txXfrm>
        <a:off x="0" y="89194"/>
        <a:ext cx="10500835" cy="1740375"/>
      </dsp:txXfrm>
    </dsp:sp>
    <dsp:sp modelId="{BD96F8A3-735E-4F02-98B5-7D2BF2E8C30C}">
      <dsp:nvSpPr>
        <dsp:cNvPr id="0" name=""/>
        <dsp:cNvSpPr/>
      </dsp:nvSpPr>
      <dsp:spPr>
        <a:xfrm>
          <a:off x="531457" y="357612"/>
          <a:ext cx="7920034" cy="8271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835" tIns="0" rIns="27783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1. Assessment of imported UEEE/e-waste and imports</a:t>
          </a:r>
        </a:p>
      </dsp:txBody>
      <dsp:txXfrm>
        <a:off x="571835" y="397990"/>
        <a:ext cx="7839278" cy="746381"/>
      </dsp:txXfrm>
    </dsp:sp>
    <dsp:sp modelId="{BC3A4E64-ACC1-4C01-A093-B23C05009BC2}">
      <dsp:nvSpPr>
        <dsp:cNvPr id="0" name=""/>
        <dsp:cNvSpPr/>
      </dsp:nvSpPr>
      <dsp:spPr>
        <a:xfrm>
          <a:off x="0" y="2465067"/>
          <a:ext cx="10500835" cy="19963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981" tIns="1353820" rIns="81498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Mapped national stakeholders, analysed their roles and responsibilities and actions needed for the implementation of the BCGs</a:t>
          </a:r>
        </a:p>
      </dsp:txBody>
      <dsp:txXfrm>
        <a:off x="0" y="2465067"/>
        <a:ext cx="10500835" cy="1996312"/>
      </dsp:txXfrm>
    </dsp:sp>
    <dsp:sp modelId="{841A8FA2-D23D-4CA6-BCEE-D5179176B8BC}">
      <dsp:nvSpPr>
        <dsp:cNvPr id="0" name=""/>
        <dsp:cNvSpPr/>
      </dsp:nvSpPr>
      <dsp:spPr>
        <a:xfrm>
          <a:off x="533920" y="2788711"/>
          <a:ext cx="7920034" cy="8221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835" tIns="0" rIns="27783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2. Analysis of the governance structure and regulatory framework</a:t>
          </a:r>
        </a:p>
      </dsp:txBody>
      <dsp:txXfrm>
        <a:off x="574056" y="2828847"/>
        <a:ext cx="7839762" cy="7419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8F8A6-6A84-4A41-B97A-C80CD98D911D}">
      <dsp:nvSpPr>
        <dsp:cNvPr id="0" name=""/>
        <dsp:cNvSpPr/>
      </dsp:nvSpPr>
      <dsp:spPr>
        <a:xfrm>
          <a:off x="0" y="1232048"/>
          <a:ext cx="10500835" cy="25081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4981" tIns="1353820" rIns="81498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National workshop on the implementation of the BCGs (April 2022, Dar es Salaam)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National training on inspections (April 2022, Dar es Salaam)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International workshop with EACO representatives to discuss the replicability of the approach in other countries (October 2022, Dar es Salaam)</a:t>
          </a:r>
        </a:p>
      </dsp:txBody>
      <dsp:txXfrm>
        <a:off x="0" y="1232048"/>
        <a:ext cx="10500835" cy="2508187"/>
      </dsp:txXfrm>
    </dsp:sp>
    <dsp:sp modelId="{87FB85EC-868E-4F87-95E2-26D3CC247759}">
      <dsp:nvSpPr>
        <dsp:cNvPr id="0" name=""/>
        <dsp:cNvSpPr/>
      </dsp:nvSpPr>
      <dsp:spPr>
        <a:xfrm>
          <a:off x="498406" y="1549706"/>
          <a:ext cx="7350584" cy="7464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835" tIns="0" rIns="27783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3. Workshops and trainings</a:t>
          </a:r>
        </a:p>
      </dsp:txBody>
      <dsp:txXfrm>
        <a:off x="534845" y="1586145"/>
        <a:ext cx="7277706" cy="6735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23FF5-1919-41AE-B53E-4CE40C089B3E}">
      <dsp:nvSpPr>
        <dsp:cNvPr id="0" name=""/>
        <dsp:cNvSpPr/>
      </dsp:nvSpPr>
      <dsp:spPr>
        <a:xfrm>
          <a:off x="0" y="343123"/>
          <a:ext cx="9401205" cy="28153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638" tIns="1353820" rIns="72963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Checklist developed for inspections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Pilots conducted within the Dar es Salaam ports using the checklist and the BCG guidelines for distinction between UEEE and e-waste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Functionality tests conducted on inspected goods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Data collected on imports quantities and functionalities</a:t>
          </a:r>
        </a:p>
      </dsp:txBody>
      <dsp:txXfrm>
        <a:off x="0" y="343123"/>
        <a:ext cx="9401205" cy="2815312"/>
      </dsp:txXfrm>
    </dsp:sp>
    <dsp:sp modelId="{A982AD84-EC7B-43AB-A6F8-7092F56A59FE}">
      <dsp:nvSpPr>
        <dsp:cNvPr id="0" name=""/>
        <dsp:cNvSpPr/>
      </dsp:nvSpPr>
      <dsp:spPr>
        <a:xfrm>
          <a:off x="470060" y="504149"/>
          <a:ext cx="7919980" cy="798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740" tIns="0" rIns="24874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4. Pilot test on inspections methods at the entry points in DAR</a:t>
          </a:r>
        </a:p>
      </dsp:txBody>
      <dsp:txXfrm>
        <a:off x="509033" y="543122"/>
        <a:ext cx="7842034" cy="7204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223FF5-1919-41AE-B53E-4CE40C089B3E}">
      <dsp:nvSpPr>
        <dsp:cNvPr id="0" name=""/>
        <dsp:cNvSpPr/>
      </dsp:nvSpPr>
      <dsp:spPr>
        <a:xfrm>
          <a:off x="0" y="599061"/>
          <a:ext cx="9401205" cy="23034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638" tIns="1353820" rIns="72963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Pilots conducted using guidelines based on BCG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Tests conducted on inspected goods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Data collected on imports quantities and functionalities</a:t>
          </a:r>
        </a:p>
      </dsp:txBody>
      <dsp:txXfrm>
        <a:off x="0" y="599061"/>
        <a:ext cx="9401205" cy="2303437"/>
      </dsp:txXfrm>
    </dsp:sp>
    <dsp:sp modelId="{A982AD84-EC7B-43AB-A6F8-7092F56A59FE}">
      <dsp:nvSpPr>
        <dsp:cNvPr id="0" name=""/>
        <dsp:cNvSpPr/>
      </dsp:nvSpPr>
      <dsp:spPr>
        <a:xfrm>
          <a:off x="470060" y="760086"/>
          <a:ext cx="7919980" cy="7983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740" tIns="0" rIns="24874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4. Pilot test on inspections methods at the entry points</a:t>
          </a:r>
        </a:p>
      </dsp:txBody>
      <dsp:txXfrm>
        <a:off x="509033" y="799059"/>
        <a:ext cx="7842034" cy="7204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98A2DD-6807-430F-90E2-323D0F36CEE3}">
      <dsp:nvSpPr>
        <dsp:cNvPr id="0" name=""/>
        <dsp:cNvSpPr/>
      </dsp:nvSpPr>
      <dsp:spPr>
        <a:xfrm>
          <a:off x="0" y="624654"/>
          <a:ext cx="9401205" cy="225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9638" tIns="1353820" rIns="72963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Evaluation of the pilot and roll-out plan for drafting and implanting the National Guidelines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Recommendations for replication in the East Africa region</a:t>
          </a:r>
        </a:p>
      </dsp:txBody>
      <dsp:txXfrm>
        <a:off x="0" y="624654"/>
        <a:ext cx="9401205" cy="2252250"/>
      </dsp:txXfrm>
    </dsp:sp>
    <dsp:sp modelId="{99065455-1F23-43C6-80FB-1990E7AEFD35}">
      <dsp:nvSpPr>
        <dsp:cNvPr id="0" name=""/>
        <dsp:cNvSpPr/>
      </dsp:nvSpPr>
      <dsp:spPr>
        <a:xfrm>
          <a:off x="479376" y="774206"/>
          <a:ext cx="7919980" cy="7920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740" tIns="0" rIns="24874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5. Evaluation and recommendations</a:t>
          </a:r>
        </a:p>
      </dsp:txBody>
      <dsp:txXfrm>
        <a:off x="518043" y="812873"/>
        <a:ext cx="7842646" cy="714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13260-B948-FD4B-83F2-206CCCCEF90D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FF58B-3028-BF46-A986-E5E657242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225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FF58B-3028-BF46-A986-E5E6572422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722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7F18E-9FE7-AE46-91F4-91761DF95B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1360263"/>
            <a:ext cx="10499437" cy="21496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2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 err="1"/>
              <a:t>Titel</a:t>
            </a:r>
            <a:endParaRPr lang="de-DE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B411F2-3636-8A45-ABDB-46233A9099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3602038"/>
            <a:ext cx="10499437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err="1"/>
              <a:t>Untertitel</a:t>
            </a:r>
            <a:endParaRPr lang="de-DE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F9701-0B74-4846-88A9-1727B3144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34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1CFDE18-B2AB-C34D-BF38-C50ED58378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726163"/>
            <a:ext cx="5270066" cy="1335761"/>
          </a:xfrm>
        </p:spPr>
        <p:txBody>
          <a:bodyPr anchor="t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0EC243A-CB70-4C46-92B5-9DA15B4F89F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3065318"/>
            <a:ext cx="6109855" cy="3792682"/>
          </a:xfrm>
        </p:spPr>
        <p:txBody>
          <a:bodyPr/>
          <a:lstStyle>
            <a:lvl1pPr>
              <a:defRPr sz="24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  <a:endParaRPr lang="de-DE" noProof="0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70A7E98-04AC-2740-A1DD-96199051B32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09856" y="1726163"/>
            <a:ext cx="6082144" cy="1335761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BF498A82-2667-E746-80B5-58ABD249383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09855" y="3065318"/>
            <a:ext cx="6082145" cy="3792682"/>
          </a:xfrm>
        </p:spPr>
        <p:txBody>
          <a:bodyPr/>
          <a:lstStyle>
            <a:lvl1pPr>
              <a:defRPr sz="24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  <a:endParaRPr lang="de-DE" noProof="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138632" y="6517726"/>
            <a:ext cx="4921853" cy="21748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Credits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077191" y="6517726"/>
            <a:ext cx="4921853" cy="217488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marL="0" indent="0" algn="r">
              <a:buFontTx/>
              <a:buNone/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Credits</a:t>
            </a:r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7BBBE91F-C183-2945-834E-2C116A22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36"/>
            <a:ext cx="10041290" cy="10595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 dirty="0" err="1"/>
              <a:t>Titel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724408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screen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9452C-D9C6-2F40-939B-337B9776839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520990" y="1651519"/>
            <a:ext cx="4832810" cy="4601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0E40F39-096A-7949-9C97-2ADDEF2D0C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1209964"/>
            <a:ext cx="6094800" cy="5648036"/>
          </a:xfrm>
        </p:spPr>
        <p:txBody>
          <a:bodyPr/>
          <a:lstStyle/>
          <a:p>
            <a:r>
              <a:rPr lang="en-US" dirty="0"/>
              <a:t>Bild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179128" y="6567775"/>
            <a:ext cx="4921853" cy="217488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Credits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BBBE91F-C183-2945-834E-2C116A22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36"/>
            <a:ext cx="10041290" cy="10595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 dirty="0" err="1"/>
              <a:t>Titel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263728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screen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6564EA-5F93-6A40-9174-44948F95F43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86764" y="1209964"/>
            <a:ext cx="6094800" cy="56480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Bild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9EFD851-5758-3941-A941-A99F1213A73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726163"/>
            <a:ext cx="4832810" cy="45268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077191" y="6578166"/>
            <a:ext cx="4921853" cy="21748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0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Credits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7BBBE91F-C183-2945-834E-2C116A22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36"/>
            <a:ext cx="10041290" cy="10595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 dirty="0" err="1"/>
              <a:t>Titel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87915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9067EB2-BC99-A848-9875-36ADC1D2CC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7588" y="1209965"/>
            <a:ext cx="6094412" cy="5648036"/>
          </a:xfrm>
          <a:noFill/>
        </p:spPr>
        <p:txBody>
          <a:bodyPr lIns="360000" tIns="360000" rIns="360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  <a:endParaRPr lang="de-DE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21AC4F-2B78-2A44-9736-BDB92FBB36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209966"/>
            <a:ext cx="6097587" cy="5648034"/>
          </a:xfrm>
          <a:solidFill>
            <a:schemeClr val="bg1"/>
          </a:solidFill>
          <a:ln>
            <a:noFill/>
          </a:ln>
        </p:spPr>
        <p:txBody>
          <a:bodyPr lIns="360000" tIns="360000" rIns="360000" bIns="4680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  <a:endParaRPr lang="de-DE" noProof="0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BBBE91F-C183-2945-834E-2C116A22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36"/>
            <a:ext cx="10041290" cy="10595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 dirty="0" err="1"/>
              <a:t>Titel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973642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mi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6A119-3026-F44F-A72B-9B8C36626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3604D44-A481-C543-A26E-4D16BF7EB9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773933"/>
            <a:ext cx="3803602" cy="3782317"/>
          </a:xfrm>
        </p:spPr>
        <p:txBody>
          <a:bodyPr/>
          <a:lstStyle>
            <a:lvl1pPr>
              <a:defRPr sz="2000"/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</a:t>
            </a:r>
          </a:p>
          <a:p>
            <a:pPr lvl="4"/>
            <a:r>
              <a:rPr lang="en-US" dirty="0"/>
              <a:t>Level 5</a:t>
            </a:r>
            <a:endParaRPr lang="de-DE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3DA7846-8790-2A4C-B138-9D325BA4D0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0198" y="1773933"/>
            <a:ext cx="3800015" cy="3782317"/>
          </a:xfrm>
        </p:spPr>
        <p:txBody>
          <a:bodyPr/>
          <a:lstStyle>
            <a:lvl1pPr>
              <a:defRPr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</a:t>
            </a:r>
          </a:p>
          <a:p>
            <a:pPr lvl="4"/>
            <a:r>
              <a:rPr lang="en-US" dirty="0"/>
              <a:t>Level 5</a:t>
            </a:r>
            <a:endParaRPr lang="de-DE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3275B17-9439-0745-9AA8-DBD5ED6014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6409" y="5630537"/>
            <a:ext cx="4076991" cy="725814"/>
          </a:xfrm>
        </p:spPr>
        <p:txBody>
          <a:bodyPr/>
          <a:lstStyle>
            <a:lvl1pPr>
              <a:defRPr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</a:t>
            </a:r>
          </a:p>
          <a:p>
            <a:pPr lvl="4"/>
            <a:r>
              <a:rPr lang="en-US" dirty="0"/>
              <a:t>Level 5</a:t>
            </a:r>
            <a:endParaRPr lang="de-DE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EE96839-C344-DE48-B6DA-509425D8CAA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919028" y="2452940"/>
            <a:ext cx="2349527" cy="2157112"/>
          </a:xfrm>
          <a:custGeom>
            <a:avLst/>
            <a:gdLst>
              <a:gd name="connsiteX0" fmla="*/ 1727664 w 2344909"/>
              <a:gd name="connsiteY0" fmla="*/ 1611061 h 2157112"/>
              <a:gd name="connsiteX1" fmla="*/ 1325057 w 2344909"/>
              <a:gd name="connsiteY1" fmla="*/ 605192 h 2157112"/>
              <a:gd name="connsiteX2" fmla="*/ 555139 w 2344909"/>
              <a:gd name="connsiteY2" fmla="*/ 193552 h 2157112"/>
              <a:gd name="connsiteX3" fmla="*/ 1227248 w 2344909"/>
              <a:gd name="connsiteY3" fmla="*/ 0 h 2157112"/>
              <a:gd name="connsiteX4" fmla="*/ 2344909 w 2344909"/>
              <a:gd name="connsiteY4" fmla="*/ 921572 h 2157112"/>
              <a:gd name="connsiteX5" fmla="*/ 1727664 w 2344909"/>
              <a:gd name="connsiteY5" fmla="*/ 1611061 h 2157112"/>
              <a:gd name="connsiteX6" fmla="*/ 1117661 w 2344909"/>
              <a:gd name="connsiteY6" fmla="*/ 2157112 h 2157112"/>
              <a:gd name="connsiteX7" fmla="*/ 0 w 2344909"/>
              <a:gd name="connsiteY7" fmla="*/ 1235540 h 2157112"/>
              <a:gd name="connsiteX8" fmla="*/ 617245 w 2344909"/>
              <a:gd name="connsiteY8" fmla="*/ 546051 h 2157112"/>
              <a:gd name="connsiteX9" fmla="*/ 1019852 w 2344909"/>
              <a:gd name="connsiteY9" fmla="*/ 1551920 h 2157112"/>
              <a:gd name="connsiteX10" fmla="*/ 1789770 w 2344909"/>
              <a:gd name="connsiteY10" fmla="*/ 1963560 h 2157112"/>
              <a:gd name="connsiteX11" fmla="*/ 1117661 w 2344909"/>
              <a:gd name="connsiteY11" fmla="*/ 2157112 h 2157112"/>
              <a:gd name="connsiteX0" fmla="*/ 1727664 w 2344909"/>
              <a:gd name="connsiteY0" fmla="*/ 1611061 h 2157112"/>
              <a:gd name="connsiteX1" fmla="*/ 1325057 w 2344909"/>
              <a:gd name="connsiteY1" fmla="*/ 605192 h 2157112"/>
              <a:gd name="connsiteX2" fmla="*/ 555139 w 2344909"/>
              <a:gd name="connsiteY2" fmla="*/ 193552 h 2157112"/>
              <a:gd name="connsiteX3" fmla="*/ 1227248 w 2344909"/>
              <a:gd name="connsiteY3" fmla="*/ 0 h 2157112"/>
              <a:gd name="connsiteX4" fmla="*/ 2344909 w 2344909"/>
              <a:gd name="connsiteY4" fmla="*/ 921572 h 2157112"/>
              <a:gd name="connsiteX5" fmla="*/ 1727664 w 2344909"/>
              <a:gd name="connsiteY5" fmla="*/ 1611061 h 2157112"/>
              <a:gd name="connsiteX6" fmla="*/ 1117661 w 2344909"/>
              <a:gd name="connsiteY6" fmla="*/ 2157112 h 2157112"/>
              <a:gd name="connsiteX7" fmla="*/ 0 w 2344909"/>
              <a:gd name="connsiteY7" fmla="*/ 1235540 h 2157112"/>
              <a:gd name="connsiteX8" fmla="*/ 617245 w 2344909"/>
              <a:gd name="connsiteY8" fmla="*/ 546051 h 2157112"/>
              <a:gd name="connsiteX9" fmla="*/ 1019852 w 2344909"/>
              <a:gd name="connsiteY9" fmla="*/ 1551920 h 2157112"/>
              <a:gd name="connsiteX10" fmla="*/ 1789770 w 2344909"/>
              <a:gd name="connsiteY10" fmla="*/ 1963560 h 2157112"/>
              <a:gd name="connsiteX11" fmla="*/ 1117661 w 2344909"/>
              <a:gd name="connsiteY11" fmla="*/ 2157112 h 2157112"/>
              <a:gd name="connsiteX0" fmla="*/ 1727664 w 2344909"/>
              <a:gd name="connsiteY0" fmla="*/ 1611061 h 2157112"/>
              <a:gd name="connsiteX1" fmla="*/ 1325057 w 2344909"/>
              <a:gd name="connsiteY1" fmla="*/ 619046 h 2157112"/>
              <a:gd name="connsiteX2" fmla="*/ 555139 w 2344909"/>
              <a:gd name="connsiteY2" fmla="*/ 193552 h 2157112"/>
              <a:gd name="connsiteX3" fmla="*/ 1227248 w 2344909"/>
              <a:gd name="connsiteY3" fmla="*/ 0 h 2157112"/>
              <a:gd name="connsiteX4" fmla="*/ 2344909 w 2344909"/>
              <a:gd name="connsiteY4" fmla="*/ 921572 h 2157112"/>
              <a:gd name="connsiteX5" fmla="*/ 1727664 w 2344909"/>
              <a:gd name="connsiteY5" fmla="*/ 1611061 h 2157112"/>
              <a:gd name="connsiteX6" fmla="*/ 1117661 w 2344909"/>
              <a:gd name="connsiteY6" fmla="*/ 2157112 h 2157112"/>
              <a:gd name="connsiteX7" fmla="*/ 0 w 2344909"/>
              <a:gd name="connsiteY7" fmla="*/ 1235540 h 2157112"/>
              <a:gd name="connsiteX8" fmla="*/ 617245 w 2344909"/>
              <a:gd name="connsiteY8" fmla="*/ 546051 h 2157112"/>
              <a:gd name="connsiteX9" fmla="*/ 1019852 w 2344909"/>
              <a:gd name="connsiteY9" fmla="*/ 1551920 h 2157112"/>
              <a:gd name="connsiteX10" fmla="*/ 1789770 w 2344909"/>
              <a:gd name="connsiteY10" fmla="*/ 1963560 h 2157112"/>
              <a:gd name="connsiteX11" fmla="*/ 1117661 w 2344909"/>
              <a:gd name="connsiteY11" fmla="*/ 2157112 h 2157112"/>
              <a:gd name="connsiteX0" fmla="*/ 1755373 w 2344909"/>
              <a:gd name="connsiteY0" fmla="*/ 1606442 h 2157112"/>
              <a:gd name="connsiteX1" fmla="*/ 1325057 w 2344909"/>
              <a:gd name="connsiteY1" fmla="*/ 619046 h 2157112"/>
              <a:gd name="connsiteX2" fmla="*/ 555139 w 2344909"/>
              <a:gd name="connsiteY2" fmla="*/ 193552 h 2157112"/>
              <a:gd name="connsiteX3" fmla="*/ 1227248 w 2344909"/>
              <a:gd name="connsiteY3" fmla="*/ 0 h 2157112"/>
              <a:gd name="connsiteX4" fmla="*/ 2344909 w 2344909"/>
              <a:gd name="connsiteY4" fmla="*/ 921572 h 2157112"/>
              <a:gd name="connsiteX5" fmla="*/ 1755373 w 2344909"/>
              <a:gd name="connsiteY5" fmla="*/ 1606442 h 2157112"/>
              <a:gd name="connsiteX6" fmla="*/ 1117661 w 2344909"/>
              <a:gd name="connsiteY6" fmla="*/ 2157112 h 2157112"/>
              <a:gd name="connsiteX7" fmla="*/ 0 w 2344909"/>
              <a:gd name="connsiteY7" fmla="*/ 1235540 h 2157112"/>
              <a:gd name="connsiteX8" fmla="*/ 617245 w 2344909"/>
              <a:gd name="connsiteY8" fmla="*/ 546051 h 2157112"/>
              <a:gd name="connsiteX9" fmla="*/ 1019852 w 2344909"/>
              <a:gd name="connsiteY9" fmla="*/ 1551920 h 2157112"/>
              <a:gd name="connsiteX10" fmla="*/ 1789770 w 2344909"/>
              <a:gd name="connsiteY10" fmla="*/ 1963560 h 2157112"/>
              <a:gd name="connsiteX11" fmla="*/ 1117661 w 2344909"/>
              <a:gd name="connsiteY11" fmla="*/ 2157112 h 2157112"/>
              <a:gd name="connsiteX0" fmla="*/ 1755373 w 2344909"/>
              <a:gd name="connsiteY0" fmla="*/ 1606442 h 2157112"/>
              <a:gd name="connsiteX1" fmla="*/ 1325057 w 2344909"/>
              <a:gd name="connsiteY1" fmla="*/ 619046 h 2157112"/>
              <a:gd name="connsiteX2" fmla="*/ 555139 w 2344909"/>
              <a:gd name="connsiteY2" fmla="*/ 193552 h 2157112"/>
              <a:gd name="connsiteX3" fmla="*/ 1227248 w 2344909"/>
              <a:gd name="connsiteY3" fmla="*/ 0 h 2157112"/>
              <a:gd name="connsiteX4" fmla="*/ 2344909 w 2344909"/>
              <a:gd name="connsiteY4" fmla="*/ 921572 h 2157112"/>
              <a:gd name="connsiteX5" fmla="*/ 1755373 w 2344909"/>
              <a:gd name="connsiteY5" fmla="*/ 1606442 h 2157112"/>
              <a:gd name="connsiteX6" fmla="*/ 1117661 w 2344909"/>
              <a:gd name="connsiteY6" fmla="*/ 2157112 h 2157112"/>
              <a:gd name="connsiteX7" fmla="*/ 0 w 2344909"/>
              <a:gd name="connsiteY7" fmla="*/ 1235540 h 2157112"/>
              <a:gd name="connsiteX8" fmla="*/ 617245 w 2344909"/>
              <a:gd name="connsiteY8" fmla="*/ 546051 h 2157112"/>
              <a:gd name="connsiteX9" fmla="*/ 1019852 w 2344909"/>
              <a:gd name="connsiteY9" fmla="*/ 1551920 h 2157112"/>
              <a:gd name="connsiteX10" fmla="*/ 1789770 w 2344909"/>
              <a:gd name="connsiteY10" fmla="*/ 1963560 h 2157112"/>
              <a:gd name="connsiteX11" fmla="*/ 1117661 w 2344909"/>
              <a:gd name="connsiteY11" fmla="*/ 2157112 h 2157112"/>
              <a:gd name="connsiteX0" fmla="*/ 1755373 w 2349527"/>
              <a:gd name="connsiteY0" fmla="*/ 1606442 h 2157112"/>
              <a:gd name="connsiteX1" fmla="*/ 1325057 w 2349527"/>
              <a:gd name="connsiteY1" fmla="*/ 619046 h 2157112"/>
              <a:gd name="connsiteX2" fmla="*/ 555139 w 2349527"/>
              <a:gd name="connsiteY2" fmla="*/ 193552 h 2157112"/>
              <a:gd name="connsiteX3" fmla="*/ 1227248 w 2349527"/>
              <a:gd name="connsiteY3" fmla="*/ 0 h 2157112"/>
              <a:gd name="connsiteX4" fmla="*/ 2349527 w 2349527"/>
              <a:gd name="connsiteY4" fmla="*/ 898481 h 2157112"/>
              <a:gd name="connsiteX5" fmla="*/ 1755373 w 2349527"/>
              <a:gd name="connsiteY5" fmla="*/ 1606442 h 2157112"/>
              <a:gd name="connsiteX6" fmla="*/ 1117661 w 2349527"/>
              <a:gd name="connsiteY6" fmla="*/ 2157112 h 2157112"/>
              <a:gd name="connsiteX7" fmla="*/ 0 w 2349527"/>
              <a:gd name="connsiteY7" fmla="*/ 1235540 h 2157112"/>
              <a:gd name="connsiteX8" fmla="*/ 617245 w 2349527"/>
              <a:gd name="connsiteY8" fmla="*/ 546051 h 2157112"/>
              <a:gd name="connsiteX9" fmla="*/ 1019852 w 2349527"/>
              <a:gd name="connsiteY9" fmla="*/ 1551920 h 2157112"/>
              <a:gd name="connsiteX10" fmla="*/ 1789770 w 2349527"/>
              <a:gd name="connsiteY10" fmla="*/ 1963560 h 2157112"/>
              <a:gd name="connsiteX11" fmla="*/ 1117661 w 2349527"/>
              <a:gd name="connsiteY11" fmla="*/ 2157112 h 215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49527" h="2157112">
                <a:moveTo>
                  <a:pt x="1755373" y="1606442"/>
                </a:moveTo>
                <a:cubicBezTo>
                  <a:pt x="1359106" y="1599892"/>
                  <a:pt x="1145430" y="1256104"/>
                  <a:pt x="1325057" y="619046"/>
                </a:cubicBezTo>
                <a:cubicBezTo>
                  <a:pt x="969896" y="383312"/>
                  <a:pt x="554700" y="378487"/>
                  <a:pt x="555139" y="193552"/>
                </a:cubicBezTo>
                <a:cubicBezTo>
                  <a:pt x="559894" y="71591"/>
                  <a:pt x="870454" y="4893"/>
                  <a:pt x="1227248" y="0"/>
                </a:cubicBezTo>
                <a:cubicBezTo>
                  <a:pt x="1741060" y="13581"/>
                  <a:pt x="2338982" y="299129"/>
                  <a:pt x="2349527" y="898481"/>
                </a:cubicBezTo>
                <a:cubicBezTo>
                  <a:pt x="2346219" y="1428562"/>
                  <a:pt x="1994622" y="1608374"/>
                  <a:pt x="1755373" y="1606442"/>
                </a:cubicBezTo>
                <a:close/>
                <a:moveTo>
                  <a:pt x="1117661" y="2157112"/>
                </a:moveTo>
                <a:cubicBezTo>
                  <a:pt x="663886" y="2152768"/>
                  <a:pt x="10545" y="1834892"/>
                  <a:pt x="0" y="1235540"/>
                </a:cubicBezTo>
                <a:cubicBezTo>
                  <a:pt x="3308" y="705459"/>
                  <a:pt x="377996" y="544119"/>
                  <a:pt x="617245" y="546051"/>
                </a:cubicBezTo>
                <a:cubicBezTo>
                  <a:pt x="1013512" y="552601"/>
                  <a:pt x="1199479" y="914862"/>
                  <a:pt x="1019852" y="1551920"/>
                </a:cubicBezTo>
                <a:cubicBezTo>
                  <a:pt x="1375013" y="1787654"/>
                  <a:pt x="1790209" y="1806335"/>
                  <a:pt x="1789770" y="1963560"/>
                </a:cubicBezTo>
                <a:cubicBezTo>
                  <a:pt x="1785015" y="2085521"/>
                  <a:pt x="1474455" y="2152219"/>
                  <a:pt x="1117661" y="215711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e-DE" dirty="0"/>
              <a:t>Icon-Bild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7BBBE91F-C183-2945-834E-2C116A22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36"/>
            <a:ext cx="10041290" cy="10595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 dirty="0" err="1"/>
              <a:t>Titel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162388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FFA1FDC-DEFA-A547-A61C-B9CE8C3458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83A663-A8A9-C341-A6E6-D485F256B6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7738" y="2010169"/>
            <a:ext cx="2136524" cy="228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98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&amp; Foto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83A663-A8A9-C341-A6E6-D485F256B6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7738" y="2010169"/>
            <a:ext cx="2136524" cy="228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69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Titel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83A663-A8A9-C341-A6E6-D485F256B6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7738" y="1286962"/>
            <a:ext cx="2136524" cy="228433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A7CCA25-A9DC-DB46-9144-7C88B10FD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3571299"/>
            <a:ext cx="10499437" cy="1957632"/>
          </a:xfrm>
          <a:prstGeom prst="rect">
            <a:avLst/>
          </a:prstGeom>
        </p:spPr>
        <p:txBody>
          <a:bodyPr anchor="b"/>
          <a:lstStyle>
            <a:lvl1pPr algn="ctr">
              <a:defRPr sz="5200" b="1" i="0" baseline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D7E10F4-B250-F044-9056-2052F7073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5771320"/>
            <a:ext cx="10499437" cy="150523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2400" baseline="0">
                <a:solidFill>
                  <a:schemeClr val="bg2">
                    <a:lumMod val="60000"/>
                    <a:lumOff val="40000"/>
                  </a:schemeClr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dirty="0"/>
              <a:t>Click </a:t>
            </a:r>
            <a:r>
              <a:rPr lang="de-DE" noProof="0" dirty="0" err="1"/>
              <a:t>to</a:t>
            </a:r>
            <a:r>
              <a:rPr lang="de-DE" noProof="0" dirty="0"/>
              <a:t> </a:t>
            </a:r>
            <a:r>
              <a:rPr lang="de-DE" noProof="0" dirty="0" err="1"/>
              <a:t>edit</a:t>
            </a:r>
            <a:r>
              <a:rPr lang="de-DE" noProof="0" dirty="0"/>
              <a:t> Master </a:t>
            </a:r>
            <a:r>
              <a:rPr lang="de-DE" noProof="0" dirty="0" err="1"/>
              <a:t>subtitle</a:t>
            </a:r>
            <a:r>
              <a:rPr lang="de-DE" noProof="0" dirty="0"/>
              <a:t>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FCEBDB8-533D-1746-8F72-C0E7D0D0A20D}"/>
              </a:ext>
            </a:extLst>
          </p:cNvPr>
          <p:cNvCxnSpPr/>
          <p:nvPr userDrawn="1"/>
        </p:nvCxnSpPr>
        <p:spPr>
          <a:xfrm>
            <a:off x="838199" y="5649433"/>
            <a:ext cx="10499437" cy="0"/>
          </a:xfrm>
          <a:prstGeom prst="line">
            <a:avLst/>
          </a:prstGeom>
          <a:ln w="12700">
            <a:solidFill>
              <a:srgbClr val="CFE3E8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5025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it Textfläche gel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FFA1FDC-DEFA-A547-A61C-B9CE8C3458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BEC94-AC97-F446-926C-8D1D83934EAD}"/>
              </a:ext>
            </a:extLst>
          </p:cNvPr>
          <p:cNvSpPr/>
          <p:nvPr userDrawn="1"/>
        </p:nvSpPr>
        <p:spPr>
          <a:xfrm>
            <a:off x="0" y="4043008"/>
            <a:ext cx="12192000" cy="2814992"/>
          </a:xfrm>
          <a:prstGeom prst="rect">
            <a:avLst/>
          </a:prstGeom>
          <a:solidFill>
            <a:srgbClr val="DDD114">
              <a:alpha val="7529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920C3-8DC5-E14E-93BB-844DB6960C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5181" y="4330174"/>
            <a:ext cx="11547134" cy="225199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>
              <a:defRPr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>
              <a:defRPr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1294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mit Textfläch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6FFA1FDC-DEFA-A547-A61C-B9CE8C34582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BEC94-AC97-F446-926C-8D1D83934EAD}"/>
              </a:ext>
            </a:extLst>
          </p:cNvPr>
          <p:cNvSpPr/>
          <p:nvPr userDrawn="1"/>
        </p:nvSpPr>
        <p:spPr>
          <a:xfrm>
            <a:off x="0" y="4043008"/>
            <a:ext cx="12192000" cy="2814992"/>
          </a:xfrm>
          <a:prstGeom prst="rect">
            <a:avLst/>
          </a:prstGeom>
          <a:solidFill>
            <a:srgbClr val="76C8D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920C3-8DC5-E14E-93BB-844DB6960C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5181" y="4330174"/>
            <a:ext cx="11547134" cy="225199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  <a:lvl2pPr>
              <a:defRPr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2pPr>
            <a:lvl3pPr>
              <a:defRPr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3pPr>
            <a:lvl4pPr>
              <a:defRPr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4pPr>
            <a:lvl5pPr>
              <a:defRPr baseline="0">
                <a:solidFill>
                  <a:schemeClr val="bg1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347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BA4EC-F4E6-874A-A33C-A57C73F6AA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04865"/>
            <a:ext cx="10515600" cy="4696182"/>
          </a:xfrm>
        </p:spPr>
        <p:txBody>
          <a:bodyPr/>
          <a:lstStyle/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  <a:endParaRPr lang="de-DE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6A119-3026-F44F-A72B-9B8C36626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7BBBE91F-C183-2945-834E-2C116A22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36"/>
            <a:ext cx="10041290" cy="10595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noProof="0"/>
              <a:t>Mastertitelformat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691798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goseite Hand">
    <p:bg>
      <p:bgPr>
        <a:blipFill dpi="0" rotWithShape="1">
          <a:blip r:embed="rId2">
            <a:lum/>
          </a:blip>
          <a:srcRect/>
          <a:stretch>
            <a:fillRect t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83A663-A8A9-C341-A6E6-D485F256B6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39367" y="1453117"/>
            <a:ext cx="3297100" cy="3525205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0746F872-55CE-5D46-8C27-A4222E150D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5577142"/>
            <a:ext cx="10499437" cy="169941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2400" baseline="0">
                <a:solidFill>
                  <a:schemeClr val="accent4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dirty="0"/>
              <a:t>Untertitel</a:t>
            </a:r>
          </a:p>
        </p:txBody>
      </p:sp>
    </p:spTree>
    <p:extLst>
      <p:ext uri="{BB962C8B-B14F-4D97-AF65-F5344CB8AC3E}">
        <p14:creationId xmlns:p14="http://schemas.microsoft.com/office/powerpoint/2010/main" val="1047054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goseite Korallen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83A663-A8A9-C341-A6E6-D485F256B6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39367" y="1453117"/>
            <a:ext cx="3297100" cy="3525205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0746F872-55CE-5D46-8C27-A4222E150D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5577142"/>
            <a:ext cx="10499437" cy="169941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buNone/>
              <a:defRPr sz="2400" baseline="0">
                <a:solidFill>
                  <a:schemeClr val="accent4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 dirty="0"/>
              <a:t>Untzertitel</a:t>
            </a:r>
          </a:p>
        </p:txBody>
      </p:sp>
    </p:spTree>
    <p:extLst>
      <p:ext uri="{BB962C8B-B14F-4D97-AF65-F5344CB8AC3E}">
        <p14:creationId xmlns:p14="http://schemas.microsoft.com/office/powerpoint/2010/main" val="2394325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473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1CFDE18-B2AB-C34D-BF38-C50ED583781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726163"/>
            <a:ext cx="5270066" cy="1335761"/>
          </a:xfrm>
        </p:spPr>
        <p:txBody>
          <a:bodyPr anchor="t"/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0EC243A-CB70-4C46-92B5-9DA15B4F89F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3065318"/>
            <a:ext cx="6109855" cy="3792682"/>
          </a:xfrm>
        </p:spPr>
        <p:txBody>
          <a:bodyPr/>
          <a:lstStyle>
            <a:lvl1pPr>
              <a:defRPr sz="24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  <a:endParaRPr lang="de-DE" noProof="0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B70A7E98-04AC-2740-A1DD-96199051B32B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09856" y="1726163"/>
            <a:ext cx="6082144" cy="1335761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BF498A82-2667-E746-80B5-58ABD249383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09855" y="3065318"/>
            <a:ext cx="6082145" cy="3792682"/>
          </a:xfrm>
        </p:spPr>
        <p:txBody>
          <a:bodyPr/>
          <a:lstStyle>
            <a:lvl1pPr>
              <a:defRPr sz="24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  <a:endParaRPr lang="de-DE" noProof="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138632" y="6517726"/>
            <a:ext cx="4921853" cy="21748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Credits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077191" y="6517726"/>
            <a:ext cx="4921853" cy="217488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marL="0" indent="0" algn="r">
              <a:buFontTx/>
              <a:buNone/>
              <a:defRPr sz="1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Credits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BBBE91F-C183-2945-834E-2C116A22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36"/>
            <a:ext cx="10041290" cy="10595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noProof="0"/>
              <a:t>Mastertitelformat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76305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screen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9452C-D9C6-2F40-939B-337B9776839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520990" y="1651519"/>
            <a:ext cx="4832810" cy="46015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0E40F39-096A-7949-9C97-2ADDEF2D0C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1209964"/>
            <a:ext cx="6094800" cy="5648036"/>
          </a:xfrm>
        </p:spPr>
        <p:txBody>
          <a:bodyPr/>
          <a:lstStyle/>
          <a:p>
            <a:r>
              <a:rPr lang="en-US" dirty="0"/>
              <a:t>Bild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179128" y="6567775"/>
            <a:ext cx="4921853" cy="217488"/>
          </a:xfrm>
        </p:spPr>
        <p:txBody>
          <a:bodyPr>
            <a:noAutofit/>
          </a:bodyPr>
          <a:lstStyle>
            <a:lvl1pPr marL="0" indent="0" algn="l">
              <a:buFontTx/>
              <a:buNone/>
              <a:defRPr sz="10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Credits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7BBBE91F-C183-2945-834E-2C116A22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36"/>
            <a:ext cx="10041290" cy="10595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noProof="0"/>
              <a:t>Mastertitelformat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24236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screen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6564EA-5F93-6A40-9174-44948F95F43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86764" y="1209964"/>
            <a:ext cx="6094800" cy="56480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Bild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9EFD851-5758-3941-A941-A99F1213A73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726163"/>
            <a:ext cx="4832810" cy="45268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dirty="0"/>
              <a:t>Text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077191" y="6578166"/>
            <a:ext cx="4921853" cy="21748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000">
                <a:solidFill>
                  <a:schemeClr val="bg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Credits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7BBBE91F-C183-2945-834E-2C116A22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36"/>
            <a:ext cx="10041290" cy="10595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noProof="0"/>
              <a:t>Mastertitelformat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88449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9067EB2-BC99-A848-9875-36ADC1D2CC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7588" y="1209965"/>
            <a:ext cx="6094412" cy="5648036"/>
          </a:xfrm>
          <a:noFill/>
        </p:spPr>
        <p:txBody>
          <a:bodyPr lIns="360000" tIns="360000" rIns="36000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  <a:endParaRPr lang="de-DE" noProof="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21AC4F-2B78-2A44-9736-BDB92FBB36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209966"/>
            <a:ext cx="6097587" cy="5648034"/>
          </a:xfrm>
          <a:solidFill>
            <a:schemeClr val="bg1"/>
          </a:solidFill>
          <a:ln>
            <a:noFill/>
          </a:ln>
        </p:spPr>
        <p:txBody>
          <a:bodyPr lIns="360000" tIns="360000" rIns="360000" bIns="46800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  <a:endParaRPr lang="de-DE" noProof="0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7BBBE91F-C183-2945-834E-2C116A22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36"/>
            <a:ext cx="10041290" cy="10595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noProof="0"/>
              <a:t>Mastertitelformat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86415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mi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6A119-3026-F44F-A72B-9B8C36626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3604D44-A481-C543-A26E-4D16BF7EB9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773933"/>
            <a:ext cx="3803602" cy="3782317"/>
          </a:xfrm>
        </p:spPr>
        <p:txBody>
          <a:bodyPr/>
          <a:lstStyle>
            <a:lvl1pPr>
              <a:defRPr sz="2000"/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</a:t>
            </a:r>
          </a:p>
          <a:p>
            <a:pPr lvl="4"/>
            <a:r>
              <a:rPr lang="en-US" dirty="0"/>
              <a:t>Level 5</a:t>
            </a:r>
            <a:endParaRPr lang="de-DE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93DA7846-8790-2A4C-B138-9D325BA4D0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50198" y="1773933"/>
            <a:ext cx="3800015" cy="3782317"/>
          </a:xfrm>
        </p:spPr>
        <p:txBody>
          <a:bodyPr/>
          <a:lstStyle>
            <a:lvl1pPr>
              <a:defRPr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</a:t>
            </a:r>
          </a:p>
          <a:p>
            <a:pPr lvl="4"/>
            <a:r>
              <a:rPr lang="en-US" dirty="0"/>
              <a:t>Level 5</a:t>
            </a:r>
            <a:endParaRPr lang="de-DE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3275B17-9439-0745-9AA8-DBD5ED6014E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76409" y="5630537"/>
            <a:ext cx="4076991" cy="725814"/>
          </a:xfrm>
        </p:spPr>
        <p:txBody>
          <a:bodyPr/>
          <a:lstStyle>
            <a:lvl1pPr>
              <a:defRPr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Text Level 1</a:t>
            </a:r>
          </a:p>
          <a:p>
            <a:pPr lvl="1"/>
            <a:r>
              <a:rPr lang="en-US" dirty="0"/>
              <a:t>Level 2</a:t>
            </a:r>
          </a:p>
          <a:p>
            <a:pPr lvl="2"/>
            <a:r>
              <a:rPr lang="en-US" dirty="0"/>
              <a:t>Level 3</a:t>
            </a:r>
          </a:p>
          <a:p>
            <a:pPr lvl="3"/>
            <a:r>
              <a:rPr lang="en-US" dirty="0"/>
              <a:t>Level 4</a:t>
            </a:r>
          </a:p>
          <a:p>
            <a:pPr lvl="4"/>
            <a:r>
              <a:rPr lang="en-US" dirty="0"/>
              <a:t>Level 5</a:t>
            </a:r>
            <a:endParaRPr lang="de-DE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EE96839-C344-DE48-B6DA-509425D8CAA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919028" y="2452940"/>
            <a:ext cx="2349527" cy="2157112"/>
          </a:xfrm>
          <a:custGeom>
            <a:avLst/>
            <a:gdLst>
              <a:gd name="connsiteX0" fmla="*/ 1727664 w 2344909"/>
              <a:gd name="connsiteY0" fmla="*/ 1611061 h 2157112"/>
              <a:gd name="connsiteX1" fmla="*/ 1325057 w 2344909"/>
              <a:gd name="connsiteY1" fmla="*/ 605192 h 2157112"/>
              <a:gd name="connsiteX2" fmla="*/ 555139 w 2344909"/>
              <a:gd name="connsiteY2" fmla="*/ 193552 h 2157112"/>
              <a:gd name="connsiteX3" fmla="*/ 1227248 w 2344909"/>
              <a:gd name="connsiteY3" fmla="*/ 0 h 2157112"/>
              <a:gd name="connsiteX4" fmla="*/ 2344909 w 2344909"/>
              <a:gd name="connsiteY4" fmla="*/ 921572 h 2157112"/>
              <a:gd name="connsiteX5" fmla="*/ 1727664 w 2344909"/>
              <a:gd name="connsiteY5" fmla="*/ 1611061 h 2157112"/>
              <a:gd name="connsiteX6" fmla="*/ 1117661 w 2344909"/>
              <a:gd name="connsiteY6" fmla="*/ 2157112 h 2157112"/>
              <a:gd name="connsiteX7" fmla="*/ 0 w 2344909"/>
              <a:gd name="connsiteY7" fmla="*/ 1235540 h 2157112"/>
              <a:gd name="connsiteX8" fmla="*/ 617245 w 2344909"/>
              <a:gd name="connsiteY8" fmla="*/ 546051 h 2157112"/>
              <a:gd name="connsiteX9" fmla="*/ 1019852 w 2344909"/>
              <a:gd name="connsiteY9" fmla="*/ 1551920 h 2157112"/>
              <a:gd name="connsiteX10" fmla="*/ 1789770 w 2344909"/>
              <a:gd name="connsiteY10" fmla="*/ 1963560 h 2157112"/>
              <a:gd name="connsiteX11" fmla="*/ 1117661 w 2344909"/>
              <a:gd name="connsiteY11" fmla="*/ 2157112 h 2157112"/>
              <a:gd name="connsiteX0" fmla="*/ 1727664 w 2344909"/>
              <a:gd name="connsiteY0" fmla="*/ 1611061 h 2157112"/>
              <a:gd name="connsiteX1" fmla="*/ 1325057 w 2344909"/>
              <a:gd name="connsiteY1" fmla="*/ 605192 h 2157112"/>
              <a:gd name="connsiteX2" fmla="*/ 555139 w 2344909"/>
              <a:gd name="connsiteY2" fmla="*/ 193552 h 2157112"/>
              <a:gd name="connsiteX3" fmla="*/ 1227248 w 2344909"/>
              <a:gd name="connsiteY3" fmla="*/ 0 h 2157112"/>
              <a:gd name="connsiteX4" fmla="*/ 2344909 w 2344909"/>
              <a:gd name="connsiteY4" fmla="*/ 921572 h 2157112"/>
              <a:gd name="connsiteX5" fmla="*/ 1727664 w 2344909"/>
              <a:gd name="connsiteY5" fmla="*/ 1611061 h 2157112"/>
              <a:gd name="connsiteX6" fmla="*/ 1117661 w 2344909"/>
              <a:gd name="connsiteY6" fmla="*/ 2157112 h 2157112"/>
              <a:gd name="connsiteX7" fmla="*/ 0 w 2344909"/>
              <a:gd name="connsiteY7" fmla="*/ 1235540 h 2157112"/>
              <a:gd name="connsiteX8" fmla="*/ 617245 w 2344909"/>
              <a:gd name="connsiteY8" fmla="*/ 546051 h 2157112"/>
              <a:gd name="connsiteX9" fmla="*/ 1019852 w 2344909"/>
              <a:gd name="connsiteY9" fmla="*/ 1551920 h 2157112"/>
              <a:gd name="connsiteX10" fmla="*/ 1789770 w 2344909"/>
              <a:gd name="connsiteY10" fmla="*/ 1963560 h 2157112"/>
              <a:gd name="connsiteX11" fmla="*/ 1117661 w 2344909"/>
              <a:gd name="connsiteY11" fmla="*/ 2157112 h 2157112"/>
              <a:gd name="connsiteX0" fmla="*/ 1727664 w 2344909"/>
              <a:gd name="connsiteY0" fmla="*/ 1611061 h 2157112"/>
              <a:gd name="connsiteX1" fmla="*/ 1325057 w 2344909"/>
              <a:gd name="connsiteY1" fmla="*/ 619046 h 2157112"/>
              <a:gd name="connsiteX2" fmla="*/ 555139 w 2344909"/>
              <a:gd name="connsiteY2" fmla="*/ 193552 h 2157112"/>
              <a:gd name="connsiteX3" fmla="*/ 1227248 w 2344909"/>
              <a:gd name="connsiteY3" fmla="*/ 0 h 2157112"/>
              <a:gd name="connsiteX4" fmla="*/ 2344909 w 2344909"/>
              <a:gd name="connsiteY4" fmla="*/ 921572 h 2157112"/>
              <a:gd name="connsiteX5" fmla="*/ 1727664 w 2344909"/>
              <a:gd name="connsiteY5" fmla="*/ 1611061 h 2157112"/>
              <a:gd name="connsiteX6" fmla="*/ 1117661 w 2344909"/>
              <a:gd name="connsiteY6" fmla="*/ 2157112 h 2157112"/>
              <a:gd name="connsiteX7" fmla="*/ 0 w 2344909"/>
              <a:gd name="connsiteY7" fmla="*/ 1235540 h 2157112"/>
              <a:gd name="connsiteX8" fmla="*/ 617245 w 2344909"/>
              <a:gd name="connsiteY8" fmla="*/ 546051 h 2157112"/>
              <a:gd name="connsiteX9" fmla="*/ 1019852 w 2344909"/>
              <a:gd name="connsiteY9" fmla="*/ 1551920 h 2157112"/>
              <a:gd name="connsiteX10" fmla="*/ 1789770 w 2344909"/>
              <a:gd name="connsiteY10" fmla="*/ 1963560 h 2157112"/>
              <a:gd name="connsiteX11" fmla="*/ 1117661 w 2344909"/>
              <a:gd name="connsiteY11" fmla="*/ 2157112 h 2157112"/>
              <a:gd name="connsiteX0" fmla="*/ 1755373 w 2344909"/>
              <a:gd name="connsiteY0" fmla="*/ 1606442 h 2157112"/>
              <a:gd name="connsiteX1" fmla="*/ 1325057 w 2344909"/>
              <a:gd name="connsiteY1" fmla="*/ 619046 h 2157112"/>
              <a:gd name="connsiteX2" fmla="*/ 555139 w 2344909"/>
              <a:gd name="connsiteY2" fmla="*/ 193552 h 2157112"/>
              <a:gd name="connsiteX3" fmla="*/ 1227248 w 2344909"/>
              <a:gd name="connsiteY3" fmla="*/ 0 h 2157112"/>
              <a:gd name="connsiteX4" fmla="*/ 2344909 w 2344909"/>
              <a:gd name="connsiteY4" fmla="*/ 921572 h 2157112"/>
              <a:gd name="connsiteX5" fmla="*/ 1755373 w 2344909"/>
              <a:gd name="connsiteY5" fmla="*/ 1606442 h 2157112"/>
              <a:gd name="connsiteX6" fmla="*/ 1117661 w 2344909"/>
              <a:gd name="connsiteY6" fmla="*/ 2157112 h 2157112"/>
              <a:gd name="connsiteX7" fmla="*/ 0 w 2344909"/>
              <a:gd name="connsiteY7" fmla="*/ 1235540 h 2157112"/>
              <a:gd name="connsiteX8" fmla="*/ 617245 w 2344909"/>
              <a:gd name="connsiteY8" fmla="*/ 546051 h 2157112"/>
              <a:gd name="connsiteX9" fmla="*/ 1019852 w 2344909"/>
              <a:gd name="connsiteY9" fmla="*/ 1551920 h 2157112"/>
              <a:gd name="connsiteX10" fmla="*/ 1789770 w 2344909"/>
              <a:gd name="connsiteY10" fmla="*/ 1963560 h 2157112"/>
              <a:gd name="connsiteX11" fmla="*/ 1117661 w 2344909"/>
              <a:gd name="connsiteY11" fmla="*/ 2157112 h 2157112"/>
              <a:gd name="connsiteX0" fmla="*/ 1755373 w 2344909"/>
              <a:gd name="connsiteY0" fmla="*/ 1606442 h 2157112"/>
              <a:gd name="connsiteX1" fmla="*/ 1325057 w 2344909"/>
              <a:gd name="connsiteY1" fmla="*/ 619046 h 2157112"/>
              <a:gd name="connsiteX2" fmla="*/ 555139 w 2344909"/>
              <a:gd name="connsiteY2" fmla="*/ 193552 h 2157112"/>
              <a:gd name="connsiteX3" fmla="*/ 1227248 w 2344909"/>
              <a:gd name="connsiteY3" fmla="*/ 0 h 2157112"/>
              <a:gd name="connsiteX4" fmla="*/ 2344909 w 2344909"/>
              <a:gd name="connsiteY4" fmla="*/ 921572 h 2157112"/>
              <a:gd name="connsiteX5" fmla="*/ 1755373 w 2344909"/>
              <a:gd name="connsiteY5" fmla="*/ 1606442 h 2157112"/>
              <a:gd name="connsiteX6" fmla="*/ 1117661 w 2344909"/>
              <a:gd name="connsiteY6" fmla="*/ 2157112 h 2157112"/>
              <a:gd name="connsiteX7" fmla="*/ 0 w 2344909"/>
              <a:gd name="connsiteY7" fmla="*/ 1235540 h 2157112"/>
              <a:gd name="connsiteX8" fmla="*/ 617245 w 2344909"/>
              <a:gd name="connsiteY8" fmla="*/ 546051 h 2157112"/>
              <a:gd name="connsiteX9" fmla="*/ 1019852 w 2344909"/>
              <a:gd name="connsiteY9" fmla="*/ 1551920 h 2157112"/>
              <a:gd name="connsiteX10" fmla="*/ 1789770 w 2344909"/>
              <a:gd name="connsiteY10" fmla="*/ 1963560 h 2157112"/>
              <a:gd name="connsiteX11" fmla="*/ 1117661 w 2344909"/>
              <a:gd name="connsiteY11" fmla="*/ 2157112 h 2157112"/>
              <a:gd name="connsiteX0" fmla="*/ 1755373 w 2349527"/>
              <a:gd name="connsiteY0" fmla="*/ 1606442 h 2157112"/>
              <a:gd name="connsiteX1" fmla="*/ 1325057 w 2349527"/>
              <a:gd name="connsiteY1" fmla="*/ 619046 h 2157112"/>
              <a:gd name="connsiteX2" fmla="*/ 555139 w 2349527"/>
              <a:gd name="connsiteY2" fmla="*/ 193552 h 2157112"/>
              <a:gd name="connsiteX3" fmla="*/ 1227248 w 2349527"/>
              <a:gd name="connsiteY3" fmla="*/ 0 h 2157112"/>
              <a:gd name="connsiteX4" fmla="*/ 2349527 w 2349527"/>
              <a:gd name="connsiteY4" fmla="*/ 898481 h 2157112"/>
              <a:gd name="connsiteX5" fmla="*/ 1755373 w 2349527"/>
              <a:gd name="connsiteY5" fmla="*/ 1606442 h 2157112"/>
              <a:gd name="connsiteX6" fmla="*/ 1117661 w 2349527"/>
              <a:gd name="connsiteY6" fmla="*/ 2157112 h 2157112"/>
              <a:gd name="connsiteX7" fmla="*/ 0 w 2349527"/>
              <a:gd name="connsiteY7" fmla="*/ 1235540 h 2157112"/>
              <a:gd name="connsiteX8" fmla="*/ 617245 w 2349527"/>
              <a:gd name="connsiteY8" fmla="*/ 546051 h 2157112"/>
              <a:gd name="connsiteX9" fmla="*/ 1019852 w 2349527"/>
              <a:gd name="connsiteY9" fmla="*/ 1551920 h 2157112"/>
              <a:gd name="connsiteX10" fmla="*/ 1789770 w 2349527"/>
              <a:gd name="connsiteY10" fmla="*/ 1963560 h 2157112"/>
              <a:gd name="connsiteX11" fmla="*/ 1117661 w 2349527"/>
              <a:gd name="connsiteY11" fmla="*/ 2157112 h 215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49527" h="2157112">
                <a:moveTo>
                  <a:pt x="1755373" y="1606442"/>
                </a:moveTo>
                <a:cubicBezTo>
                  <a:pt x="1359106" y="1599892"/>
                  <a:pt x="1145430" y="1256104"/>
                  <a:pt x="1325057" y="619046"/>
                </a:cubicBezTo>
                <a:cubicBezTo>
                  <a:pt x="969896" y="383312"/>
                  <a:pt x="554700" y="378487"/>
                  <a:pt x="555139" y="193552"/>
                </a:cubicBezTo>
                <a:cubicBezTo>
                  <a:pt x="559894" y="71591"/>
                  <a:pt x="870454" y="4893"/>
                  <a:pt x="1227248" y="0"/>
                </a:cubicBezTo>
                <a:cubicBezTo>
                  <a:pt x="1741060" y="13581"/>
                  <a:pt x="2338982" y="299129"/>
                  <a:pt x="2349527" y="898481"/>
                </a:cubicBezTo>
                <a:cubicBezTo>
                  <a:pt x="2346219" y="1428562"/>
                  <a:pt x="1994622" y="1608374"/>
                  <a:pt x="1755373" y="1606442"/>
                </a:cubicBezTo>
                <a:close/>
                <a:moveTo>
                  <a:pt x="1117661" y="2157112"/>
                </a:moveTo>
                <a:cubicBezTo>
                  <a:pt x="663886" y="2152768"/>
                  <a:pt x="10545" y="1834892"/>
                  <a:pt x="0" y="1235540"/>
                </a:cubicBezTo>
                <a:cubicBezTo>
                  <a:pt x="3308" y="705459"/>
                  <a:pt x="377996" y="544119"/>
                  <a:pt x="617245" y="546051"/>
                </a:cubicBezTo>
                <a:cubicBezTo>
                  <a:pt x="1013512" y="552601"/>
                  <a:pt x="1199479" y="914862"/>
                  <a:pt x="1019852" y="1551920"/>
                </a:cubicBezTo>
                <a:cubicBezTo>
                  <a:pt x="1375013" y="1787654"/>
                  <a:pt x="1790209" y="1806335"/>
                  <a:pt x="1789770" y="1963560"/>
                </a:cubicBezTo>
                <a:cubicBezTo>
                  <a:pt x="1785015" y="2085521"/>
                  <a:pt x="1474455" y="2152219"/>
                  <a:pt x="1117661" y="215711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de-DE" dirty="0"/>
              <a:t>Icon-Bild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BBBE91F-C183-2945-834E-2C116A22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36"/>
            <a:ext cx="10041290" cy="10595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noProof="0"/>
              <a:t>Mastertitelformat bearbeiten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747463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7F18E-9FE7-AE46-91F4-91761DF95B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1360263"/>
            <a:ext cx="10499437" cy="2149699"/>
          </a:xfrm>
        </p:spPr>
        <p:txBody>
          <a:bodyPr anchor="b">
            <a:normAutofit/>
          </a:bodyPr>
          <a:lstStyle>
            <a:lvl1pPr algn="ctr">
              <a:defRPr sz="5200" baseline="0">
                <a:solidFill>
                  <a:schemeClr val="tx1"/>
                </a:solidFill>
              </a:defRPr>
            </a:lvl1pPr>
          </a:lstStyle>
          <a:p>
            <a:r>
              <a:rPr lang="en-US" noProof="0" dirty="0" err="1"/>
              <a:t>Titel</a:t>
            </a:r>
            <a:endParaRPr lang="de-DE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B411F2-3636-8A45-ABDB-46233A9099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3602038"/>
            <a:ext cx="10499437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err="1"/>
              <a:t>Untertitel</a:t>
            </a:r>
            <a:endParaRPr lang="de-DE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FF9701-0B74-4846-88A9-1727B3144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76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BA4EC-F4E6-874A-A33C-A57C73F6AA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604865"/>
            <a:ext cx="10515600" cy="4696182"/>
          </a:xfrm>
        </p:spPr>
        <p:txBody>
          <a:bodyPr/>
          <a:lstStyle/>
          <a:p>
            <a:pPr lvl="0"/>
            <a:r>
              <a:rPr lang="en-US" noProof="0" dirty="0"/>
              <a:t>Text 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  <a:endParaRPr lang="de-DE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6A119-3026-F44F-A72B-9B8C36626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BBBE91F-C183-2945-834E-2C116A22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36"/>
            <a:ext cx="10041290" cy="10595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 dirty="0" err="1"/>
              <a:t>Titel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369836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5">
            <a:extLst>
              <a:ext uri="{FF2B5EF4-FFF2-40B4-BE49-F238E27FC236}">
                <a16:creationId xmlns:a16="http://schemas.microsoft.com/office/drawing/2014/main" id="{D2DC4F86-A509-F446-90FE-C4A22C2F2435}"/>
              </a:ext>
            </a:extLst>
          </p:cNvPr>
          <p:cNvSpPr/>
          <p:nvPr userDrawn="1"/>
        </p:nvSpPr>
        <p:spPr>
          <a:xfrm>
            <a:off x="0" y="1"/>
            <a:ext cx="12192000" cy="1209123"/>
          </a:xfrm>
          <a:prstGeom prst="rect">
            <a:avLst/>
          </a:prstGeom>
          <a:gradFill>
            <a:gsLst>
              <a:gs pos="23000">
                <a:srgbClr val="AFD0D9"/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69AB1-9F91-4447-9DE4-1B560F094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75415"/>
            <a:ext cx="10515600" cy="436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dirty="0"/>
              <a:t>Text 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27C6D-38D4-6E4B-8932-B0B64E68A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500916"/>
            <a:ext cx="7315200" cy="227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BBBE91F-C183-2945-834E-2C116A22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36"/>
            <a:ext cx="10041290" cy="10595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 dirty="0" err="1"/>
              <a:t>Titel</a:t>
            </a:r>
            <a:endParaRPr lang="de-DE" noProof="0" dirty="0"/>
          </a:p>
        </p:txBody>
      </p:sp>
      <p:pic>
        <p:nvPicPr>
          <p:cNvPr id="10" name="Grafik 8">
            <a:extLst>
              <a:ext uri="{FF2B5EF4-FFF2-40B4-BE49-F238E27FC236}">
                <a16:creationId xmlns:a16="http://schemas.microsoft.com/office/drawing/2014/main" id="{45AFC2B3-EA33-1349-96F3-F91F974EAFA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558" y="195232"/>
            <a:ext cx="902904" cy="80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9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Work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Work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Work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Work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5">
            <a:extLst>
              <a:ext uri="{FF2B5EF4-FFF2-40B4-BE49-F238E27FC236}">
                <a16:creationId xmlns:a16="http://schemas.microsoft.com/office/drawing/2014/main" id="{D2DC4F86-A509-F446-90FE-C4A22C2F2435}"/>
              </a:ext>
            </a:extLst>
          </p:cNvPr>
          <p:cNvSpPr/>
          <p:nvPr userDrawn="1"/>
        </p:nvSpPr>
        <p:spPr>
          <a:xfrm>
            <a:off x="0" y="1"/>
            <a:ext cx="12192000" cy="1209123"/>
          </a:xfrm>
          <a:prstGeom prst="rect">
            <a:avLst/>
          </a:prstGeom>
          <a:gradFill>
            <a:gsLst>
              <a:gs pos="23000">
                <a:srgbClr val="B0C800">
                  <a:alpha val="60000"/>
                </a:srgbClr>
              </a:gs>
              <a:gs pos="100000">
                <a:schemeClr val="bg1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BBE91F-C183-2945-834E-2C116A22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36"/>
            <a:ext cx="10041290" cy="10595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 dirty="0" err="1"/>
              <a:t>Titel</a:t>
            </a:r>
            <a:endParaRPr lang="de-DE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69AB1-9F91-4447-9DE4-1B560F094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75415"/>
            <a:ext cx="10515600" cy="436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dirty="0"/>
              <a:t>Text Level 1</a:t>
            </a:r>
          </a:p>
          <a:p>
            <a:pPr lvl="1"/>
            <a:r>
              <a:rPr lang="de-DE" noProof="0" dirty="0"/>
              <a:t>Level 2</a:t>
            </a:r>
          </a:p>
          <a:p>
            <a:pPr lvl="2"/>
            <a:r>
              <a:rPr lang="de-DE" noProof="0" dirty="0"/>
              <a:t>Level 3</a:t>
            </a:r>
          </a:p>
          <a:p>
            <a:pPr lvl="3"/>
            <a:r>
              <a:rPr lang="de-DE" noProof="0" dirty="0"/>
              <a:t>Level 4</a:t>
            </a:r>
          </a:p>
          <a:p>
            <a:pPr lvl="4"/>
            <a:r>
              <a:rPr lang="de-DE" noProof="0" dirty="0"/>
              <a:t>Level 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27C6D-38D4-6E4B-8932-B0B64E68A0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500916"/>
            <a:ext cx="7315200" cy="2272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8" name="Grafik 8">
            <a:extLst>
              <a:ext uri="{FF2B5EF4-FFF2-40B4-BE49-F238E27FC236}">
                <a16:creationId xmlns:a16="http://schemas.microsoft.com/office/drawing/2014/main" id="{45AFC2B3-EA33-1349-96F3-F91F974EAFA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558" y="195232"/>
            <a:ext cx="902904" cy="80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6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Work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Work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Work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Work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7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73" r:id="rId6"/>
    <p:sldLayoutId id="2147483774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608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chemeClr val="tx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vanessa.forti@unitar.org" TargetMode="External"/><Relationship Id="rId2" Type="http://schemas.openxmlformats.org/officeDocument/2006/relationships/hyperlink" Target="mailto:shahrzad.manoochehri@wrforum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tmar.deubzer@unitar.or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89C30F-2B3E-48FF-C656-92B13959A3F5}"/>
              </a:ext>
            </a:extLst>
          </p:cNvPr>
          <p:cNvSpPr txBox="1"/>
          <p:nvPr/>
        </p:nvSpPr>
        <p:spPr>
          <a:xfrm>
            <a:off x="594803" y="4782439"/>
            <a:ext cx="1063544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cap="none" dirty="0">
                <a:latin typeface="+mn-lt"/>
              </a:rPr>
              <a:t>Online presentation at: </a:t>
            </a:r>
            <a:r>
              <a:rPr lang="en-US" sz="1600" i="1" cap="none" dirty="0">
                <a:latin typeface="+mn-lt"/>
              </a:rPr>
              <a:t>The 5</a:t>
            </a:r>
            <a:r>
              <a:rPr lang="en-US" sz="1600" i="1" cap="none" baseline="30000" dirty="0">
                <a:latin typeface="+mn-lt"/>
              </a:rPr>
              <a:t>th</a:t>
            </a:r>
            <a:r>
              <a:rPr lang="en-US" sz="1600" i="1" cap="none" dirty="0">
                <a:latin typeface="+mn-lt"/>
              </a:rPr>
              <a:t> EACO Regional E-waste Workshop on Sustainable E-waste Management in the East African Region – Dar Es Salaam, Tanzania </a:t>
            </a:r>
          </a:p>
          <a:p>
            <a:r>
              <a:rPr lang="en-US" sz="1600" b="1" i="1" dirty="0"/>
              <a:t>Date:</a:t>
            </a:r>
            <a:r>
              <a:rPr lang="en-US" sz="1600" i="1" dirty="0"/>
              <a:t> Wednesday 22 March 2023 </a:t>
            </a:r>
            <a:endParaRPr lang="en-CH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9476A9-B7BA-6B1A-36C8-E08E889523FC}"/>
              </a:ext>
            </a:extLst>
          </p:cNvPr>
          <p:cNvSpPr txBox="1"/>
          <p:nvPr/>
        </p:nvSpPr>
        <p:spPr>
          <a:xfrm>
            <a:off x="456848" y="2047076"/>
            <a:ext cx="11110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4000" b="1" dirty="0"/>
              <a:t>ReduCE-Waste Project </a:t>
            </a:r>
          </a:p>
          <a:p>
            <a:r>
              <a:rPr lang="en-US" sz="3200" i="1" cap="none" dirty="0">
                <a:latin typeface="+mn-lt"/>
              </a:rPr>
              <a:t>Controlling E-waste Imports to Tanzania</a:t>
            </a:r>
            <a:endParaRPr lang="en-CH" sz="3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D23619-779D-8842-5328-AE8C03B48E8B}"/>
              </a:ext>
            </a:extLst>
          </p:cNvPr>
          <p:cNvSpPr txBox="1"/>
          <p:nvPr/>
        </p:nvSpPr>
        <p:spPr>
          <a:xfrm>
            <a:off x="594803" y="4036082"/>
            <a:ext cx="88657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cap="none" dirty="0">
                <a:latin typeface="+mn-lt"/>
              </a:rPr>
              <a:t>Dr. Shahrzad Manoochehri, </a:t>
            </a:r>
            <a:r>
              <a:rPr lang="en-US" sz="1800" cap="none" dirty="0">
                <a:latin typeface="+mn-lt"/>
              </a:rPr>
              <a:t>World Resources Forum Association, Switzerland</a:t>
            </a:r>
          </a:p>
        </p:txBody>
      </p:sp>
    </p:spTree>
    <p:extLst>
      <p:ext uri="{BB962C8B-B14F-4D97-AF65-F5344CB8AC3E}">
        <p14:creationId xmlns:p14="http://schemas.microsoft.com/office/powerpoint/2010/main" val="2163093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4950" y="231111"/>
            <a:ext cx="10041290" cy="72474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Implementation steps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010F06E-49EA-8853-3D0C-81AAF4B6D08D}"/>
              </a:ext>
            </a:extLst>
          </p:cNvPr>
          <p:cNvGraphicFramePr/>
          <p:nvPr/>
        </p:nvGraphicFramePr>
        <p:xfrm>
          <a:off x="621683" y="759722"/>
          <a:ext cx="9401206" cy="3501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8260BFF-1DCA-D764-E9BA-1038497F43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2316492"/>
              </p:ext>
            </p:extLst>
          </p:nvPr>
        </p:nvGraphicFramePr>
        <p:xfrm>
          <a:off x="621683" y="3125329"/>
          <a:ext cx="9401206" cy="3501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517263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4950" y="231111"/>
            <a:ext cx="10041290" cy="724747"/>
          </a:xfrm>
        </p:spPr>
        <p:txBody>
          <a:bodyPr>
            <a:normAutofit/>
          </a:bodyPr>
          <a:lstStyle/>
          <a:p>
            <a:r>
              <a:rPr lang="en-US" dirty="0"/>
              <a:t>Key results: </a:t>
            </a:r>
            <a:r>
              <a:rPr lang="en-GB" sz="2200" dirty="0"/>
              <a:t>Analysis of trade data on imports in Tanzania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7DFC31D-F63A-D6DB-E0F7-FB646E2051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5107464"/>
              </p:ext>
            </p:extLst>
          </p:nvPr>
        </p:nvGraphicFramePr>
        <p:xfrm>
          <a:off x="1748901" y="1520825"/>
          <a:ext cx="7926250" cy="47306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EA80B21-FB52-D9F5-5A29-7A0FA48C4389}"/>
              </a:ext>
            </a:extLst>
          </p:cNvPr>
          <p:cNvSpPr txBox="1"/>
          <p:nvPr/>
        </p:nvSpPr>
        <p:spPr>
          <a:xfrm>
            <a:off x="1012054" y="6386576"/>
            <a:ext cx="79262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Source: TRA (Tanzania Revenue Authority) data from importation documents</a:t>
            </a:r>
            <a:endParaRPr lang="en-CH" sz="1600" dirty="0"/>
          </a:p>
        </p:txBody>
      </p:sp>
    </p:spTree>
    <p:extLst>
      <p:ext uri="{BB962C8B-B14F-4D97-AF65-F5344CB8AC3E}">
        <p14:creationId xmlns:p14="http://schemas.microsoft.com/office/powerpoint/2010/main" val="1022762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4950" y="231111"/>
            <a:ext cx="10041290" cy="724747"/>
          </a:xfrm>
        </p:spPr>
        <p:txBody>
          <a:bodyPr>
            <a:normAutofit/>
          </a:bodyPr>
          <a:lstStyle/>
          <a:p>
            <a:r>
              <a:rPr lang="en-US" dirty="0"/>
              <a:t>Key results: </a:t>
            </a:r>
            <a:r>
              <a:rPr lang="en-US" sz="2200" dirty="0"/>
              <a:t>Analysis of inspection data provided by TBS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A80B21-FB52-D9F5-5A29-7A0FA48C4389}"/>
              </a:ext>
            </a:extLst>
          </p:cNvPr>
          <p:cNvSpPr txBox="1"/>
          <p:nvPr/>
        </p:nvSpPr>
        <p:spPr>
          <a:xfrm>
            <a:off x="1003177" y="6415245"/>
            <a:ext cx="931267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Source: </a:t>
            </a:r>
            <a:r>
              <a:rPr lang="en-US" sz="1600" dirty="0"/>
              <a:t>TBS (Tanzania Bureau of Statistics) data on inspections from February  to April 2022</a:t>
            </a:r>
            <a:endParaRPr lang="en-CH" sz="1600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FCDFDA9-E1BA-1240-CABD-180F27D4C8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9118413"/>
              </p:ext>
            </p:extLst>
          </p:nvPr>
        </p:nvGraphicFramePr>
        <p:xfrm>
          <a:off x="1605968" y="1385854"/>
          <a:ext cx="8433167" cy="5017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3702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4949" y="231111"/>
            <a:ext cx="10571015" cy="724747"/>
          </a:xfrm>
        </p:spPr>
        <p:txBody>
          <a:bodyPr>
            <a:normAutofit fontScale="90000"/>
          </a:bodyPr>
          <a:lstStyle/>
          <a:p>
            <a:r>
              <a:rPr lang="en-US" dirty="0"/>
              <a:t>Key results: </a:t>
            </a:r>
            <a:r>
              <a:rPr lang="en-US" sz="2200" dirty="0"/>
              <a:t>Origin countries vs total units declared and inspected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A80B21-FB52-D9F5-5A29-7A0FA48C4389}"/>
              </a:ext>
            </a:extLst>
          </p:cNvPr>
          <p:cNvSpPr txBox="1"/>
          <p:nvPr/>
        </p:nvSpPr>
        <p:spPr>
          <a:xfrm>
            <a:off x="1003176" y="6415245"/>
            <a:ext cx="101027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/>
              <a:t>Source: Data from pilots conducted at Dar-es-Salaam ports between 21 September to 12 October</a:t>
            </a:r>
            <a:endParaRPr lang="en-CH" sz="16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8EEADA1-DEB7-9ED7-25DD-2370098018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004064"/>
              </p:ext>
            </p:extLst>
          </p:nvPr>
        </p:nvGraphicFramePr>
        <p:xfrm>
          <a:off x="1092200" y="1520825"/>
          <a:ext cx="8904058" cy="4567921"/>
        </p:xfrm>
        <a:graphic>
          <a:graphicData uri="http://schemas.openxmlformats.org/drawingml/2006/table">
            <a:tbl>
              <a:tblPr/>
              <a:tblGrid>
                <a:gridCol w="2148150">
                  <a:extLst>
                    <a:ext uri="{9D8B030D-6E8A-4147-A177-3AD203B41FA5}">
                      <a16:colId xmlns:a16="http://schemas.microsoft.com/office/drawing/2014/main" val="3622624363"/>
                    </a:ext>
                  </a:extLst>
                </a:gridCol>
                <a:gridCol w="1400508">
                  <a:extLst>
                    <a:ext uri="{9D8B030D-6E8A-4147-A177-3AD203B41FA5}">
                      <a16:colId xmlns:a16="http://schemas.microsoft.com/office/drawing/2014/main" val="745039443"/>
                    </a:ext>
                  </a:extLst>
                </a:gridCol>
                <a:gridCol w="1765734">
                  <a:extLst>
                    <a:ext uri="{9D8B030D-6E8A-4147-A177-3AD203B41FA5}">
                      <a16:colId xmlns:a16="http://schemas.microsoft.com/office/drawing/2014/main" val="4274741357"/>
                    </a:ext>
                  </a:extLst>
                </a:gridCol>
                <a:gridCol w="1794833">
                  <a:extLst>
                    <a:ext uri="{9D8B030D-6E8A-4147-A177-3AD203B41FA5}">
                      <a16:colId xmlns:a16="http://schemas.microsoft.com/office/drawing/2014/main" val="1474800503"/>
                    </a:ext>
                  </a:extLst>
                </a:gridCol>
                <a:gridCol w="1794833">
                  <a:extLst>
                    <a:ext uri="{9D8B030D-6E8A-4147-A177-3AD203B41FA5}">
                      <a16:colId xmlns:a16="http://schemas.microsoft.com/office/drawing/2014/main" val="2459542907"/>
                    </a:ext>
                  </a:extLst>
                </a:gridCol>
              </a:tblGrid>
              <a:tr h="203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72000" algn="l" fontAlgn="b"/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Origin country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1DADAF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ADA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72000" algn="l" fontAlgn="b"/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Units found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ADA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72000" algn="l" fontAlgn="b"/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Parentage of total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ADA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72000" algn="l" fontAlgn="b">
                        <a:spcBef>
                          <a:spcPts val="0"/>
                        </a:spcBef>
                      </a:pPr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Units inspected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ADA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72000" algn="l" fontAlgn="b"/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Percentage of total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mpd="sng">
                      <a:solidFill>
                        <a:srgbClr val="1DADAF"/>
                      </a:solidFill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DADA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863441"/>
                  </a:ext>
                </a:extLst>
              </a:tr>
              <a:tr h="3936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72000" algn="l" fontAlgn="b"/>
                      <a:r>
                        <a:rPr lang="en-GB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Hamburg, Germany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1DADAF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0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GB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5000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0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82%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0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GB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0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mpd="sng">
                      <a:solidFill>
                        <a:srgbClr val="1DADAF"/>
                      </a:solidFill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353783"/>
                  </a:ext>
                </a:extLst>
              </a:tr>
              <a:tr h="2795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44000" algn="l" fontAlgn="b"/>
                      <a:r>
                        <a:rPr lang="en-GB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Used household items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349" marR="0" marT="0" marB="0" anchor="b">
                    <a:lnL w="12700" cmpd="sng">
                      <a:solidFill>
                        <a:srgbClr val="1DADAF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GB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5000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GB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mpd="sng">
                      <a:solidFill>
                        <a:srgbClr val="1DADAF"/>
                      </a:solidFill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486549"/>
                  </a:ext>
                </a:extLst>
              </a:tr>
              <a:tr h="2795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72000" algn="l" fontAlgn="b"/>
                      <a:r>
                        <a:rPr lang="en-GB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Sohar, Oman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1DADAF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0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GB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0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0.2%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0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GB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0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mpd="sng">
                      <a:solidFill>
                        <a:srgbClr val="1DADAF"/>
                      </a:solidFill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063487"/>
                  </a:ext>
                </a:extLst>
              </a:tr>
              <a:tr h="2795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44000" algn="l" fontAlgn="b"/>
                      <a:r>
                        <a:rPr lang="en-GB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Personal Effects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349" marR="0" marT="0" marB="0" anchor="b">
                    <a:lnL w="12700" cmpd="sng">
                      <a:solidFill>
                        <a:srgbClr val="1DADAF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GB" sz="1800" u="none" strike="noStrike">
                          <a:solidFill>
                            <a:srgbClr val="000000"/>
                          </a:solidFill>
                          <a:effectLst/>
                        </a:rPr>
                        <a:t>10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GB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mpd="sng">
                      <a:solidFill>
                        <a:srgbClr val="1DADAF"/>
                      </a:solidFill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179450"/>
                  </a:ext>
                </a:extLst>
              </a:tr>
              <a:tr h="2795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72000" algn="l" fontAlgn="b"/>
                      <a:r>
                        <a:rPr lang="en-GB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UK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1DADAF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0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GB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145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0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0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GB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0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mpd="sng">
                      <a:solidFill>
                        <a:srgbClr val="1DADAF"/>
                      </a:solidFill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934539"/>
                  </a:ext>
                </a:extLst>
              </a:tr>
              <a:tr h="2795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44000" algn="l" fontAlgn="b"/>
                      <a:r>
                        <a:rPr lang="en-GB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Personal Effects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349" marR="0" marT="0" marB="0" anchor="b">
                    <a:lnL w="12700" cmpd="sng">
                      <a:solidFill>
                        <a:srgbClr val="1DADAF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GB" sz="1800" u="none" strike="noStrike">
                          <a:solidFill>
                            <a:srgbClr val="000000"/>
                          </a:solidFill>
                          <a:effectLst/>
                        </a:rPr>
                        <a:t>145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GB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mpd="sng">
                      <a:solidFill>
                        <a:srgbClr val="1DADAF"/>
                      </a:solidFill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631863"/>
                  </a:ext>
                </a:extLst>
              </a:tr>
              <a:tr h="2795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72000" algn="l" fontAlgn="b"/>
                      <a:r>
                        <a:rPr lang="en-GB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Zanzibar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1DADAF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0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GB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936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0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GB" sz="18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15%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0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GB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352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0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mpd="sng">
                      <a:solidFill>
                        <a:srgbClr val="1DADAF"/>
                      </a:solidFill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4121"/>
                  </a:ext>
                </a:extLst>
              </a:tr>
              <a:tr h="2795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44000" algn="l" fontAlgn="b"/>
                      <a:r>
                        <a:rPr lang="en-GB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Business for spare parts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349" marR="0" marT="0" marB="0" anchor="b">
                    <a:lnL w="12700" cmpd="sng">
                      <a:solidFill>
                        <a:srgbClr val="1DADAF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GB" sz="1800" u="none" strike="noStrike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GB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mpd="sng">
                      <a:solidFill>
                        <a:srgbClr val="1DADAF"/>
                      </a:solidFill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510709"/>
                  </a:ext>
                </a:extLst>
              </a:tr>
              <a:tr h="2795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44000" algn="l" fontAlgn="b"/>
                      <a:r>
                        <a:rPr lang="en-GB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Personal Effects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349" marR="0" marT="0" marB="0" anchor="b">
                    <a:lnL w="12700" cmpd="sng">
                      <a:solidFill>
                        <a:srgbClr val="1DADAF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GB" sz="1800" u="none" strike="noStrike">
                          <a:solidFill>
                            <a:srgbClr val="000000"/>
                          </a:solidFill>
                          <a:effectLst/>
                        </a:rPr>
                        <a:t>883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GB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310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mpd="sng">
                      <a:solidFill>
                        <a:srgbClr val="1DADAF"/>
                      </a:solidFill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225484"/>
                  </a:ext>
                </a:extLst>
              </a:tr>
              <a:tr h="2795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44000" algn="l" fontAlgn="b"/>
                      <a:r>
                        <a:rPr lang="en-GB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Used goods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349" marR="0" marT="0" marB="0" anchor="b">
                    <a:lnL w="12700" cmpd="sng">
                      <a:solidFill>
                        <a:srgbClr val="1DADAF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GB" sz="1800" u="none" strike="noStrike">
                          <a:solidFill>
                            <a:srgbClr val="000000"/>
                          </a:solidFill>
                          <a:effectLst/>
                        </a:rPr>
                        <a:t>28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GB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mpd="sng">
                      <a:solidFill>
                        <a:srgbClr val="1DADAF"/>
                      </a:solidFill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547704"/>
                  </a:ext>
                </a:extLst>
              </a:tr>
              <a:tr h="2974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144000"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Non specified</a:t>
                      </a:r>
                    </a:p>
                  </a:txBody>
                  <a:tcPr marL="84349" marR="0" marT="0" marB="0" anchor="b">
                    <a:lnL w="12700" cmpd="sng">
                      <a:solidFill>
                        <a:srgbClr val="1DADAF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GB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GB" sz="180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mpd="sng">
                      <a:solidFill>
                        <a:srgbClr val="1DADAF"/>
                      </a:solidFill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918879"/>
                  </a:ext>
                </a:extLst>
              </a:tr>
              <a:tr h="1877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mpd="sng">
                      <a:solidFill>
                        <a:srgbClr val="1DADAF"/>
                      </a:solidFill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0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6091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0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0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r>
                        <a:rPr lang="en-GB" sz="18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391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0D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r" fontAlgn="b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mpd="sng">
                      <a:solidFill>
                        <a:srgbClr val="1DADAF"/>
                      </a:solidFill>
                    </a:lnR>
                    <a:lnT w="12700" cmpd="sng">
                      <a:solidFill>
                        <a:srgbClr val="1DADAF"/>
                      </a:solidFill>
                    </a:lnT>
                    <a:lnB w="12700" cmpd="sng">
                      <a:solidFill>
                        <a:srgbClr val="1DADA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413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391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4949" y="231111"/>
            <a:ext cx="10571015" cy="724747"/>
          </a:xfrm>
        </p:spPr>
        <p:txBody>
          <a:bodyPr>
            <a:normAutofit/>
          </a:bodyPr>
          <a:lstStyle/>
          <a:p>
            <a:r>
              <a:rPr lang="en-US" dirty="0"/>
              <a:t>Key results: </a:t>
            </a:r>
            <a:r>
              <a:rPr lang="en-US" sz="2200" dirty="0"/>
              <a:t>types of products inspected</a:t>
            </a:r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92B7E28-76B9-F117-7DC2-C552465715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0321999"/>
              </p:ext>
            </p:extLst>
          </p:nvPr>
        </p:nvGraphicFramePr>
        <p:xfrm>
          <a:off x="721379" y="1243275"/>
          <a:ext cx="10571015" cy="549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0501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4950" y="115411"/>
            <a:ext cx="10041290" cy="945472"/>
          </a:xfrm>
        </p:spPr>
        <p:txBody>
          <a:bodyPr>
            <a:noAutofit/>
          </a:bodyPr>
          <a:lstStyle/>
          <a:p>
            <a:pPr lvl="0"/>
            <a:r>
              <a:rPr lang="en-US" sz="3200" dirty="0"/>
              <a:t>Enabling conditions for implementation and sustainability of the national guidelines</a:t>
            </a:r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B3CFBAAA-3730-4139-9EE0-44E29E03FA91}"/>
              </a:ext>
            </a:extLst>
          </p:cNvPr>
          <p:cNvSpPr txBox="1">
            <a:spLocks/>
          </p:cNvSpPr>
          <p:nvPr/>
        </p:nvSpPr>
        <p:spPr>
          <a:xfrm>
            <a:off x="534243" y="2030519"/>
            <a:ext cx="9721077" cy="443242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kern="1200" baseline="0">
                <a:solidFill>
                  <a:schemeClr val="tx2"/>
                </a:solidFill>
                <a:latin typeface="Calibri" charset="0"/>
                <a:ea typeface="+mn-ea"/>
                <a:cs typeface="+mn-cs"/>
              </a:defRPr>
            </a:lvl1pPr>
            <a:lvl2pPr marL="34290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kern="1200" baseline="0">
                <a:solidFill>
                  <a:schemeClr val="tx2"/>
                </a:solidFill>
                <a:latin typeface="Calibri" charset="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b="0" i="1" kern="1200" baseline="0">
                <a:solidFill>
                  <a:schemeClr val="tx2"/>
                </a:solidFill>
                <a:latin typeface="Calibri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44546A"/>
                </a:solidFill>
              </a:rPr>
              <a:t>Enhanced coordination and collaboration among competent Government authorities </a:t>
            </a:r>
            <a:endParaRPr kumimoji="0" lang="en-US" sz="2400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Increased collaboration and coordination with relevant authorities in Zanzibar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Build and improve institutional capacity among various governmental levels and sectors 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44546A"/>
                </a:solidFill>
              </a:rPr>
              <a:t>Ports should be equipped with essential infrastructure and inspectors should be supplied with proper equipment 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40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Availability of national standardized testing procedures for different types of UEEE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sz="2400" dirty="0">
                <a:solidFill>
                  <a:srgbClr val="44546A"/>
                </a:solidFill>
              </a:rPr>
              <a:t>Availablity and harmonization of data on the amount, type and source of UEEE and e-waste </a:t>
            </a:r>
            <a:endParaRPr kumimoji="0" lang="de-DE" sz="240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319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4950" y="115411"/>
            <a:ext cx="10642036" cy="945472"/>
          </a:xfrm>
        </p:spPr>
        <p:txBody>
          <a:bodyPr>
            <a:noAutofit/>
          </a:bodyPr>
          <a:lstStyle/>
          <a:p>
            <a:pPr lvl="0"/>
            <a:r>
              <a:rPr lang="en-US" sz="3200" dirty="0"/>
              <a:t>Requirements for Replicability of the plan in the EACO Region</a:t>
            </a:r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B3CFBAAA-3730-4139-9EE0-44E29E03FA91}"/>
              </a:ext>
            </a:extLst>
          </p:cNvPr>
          <p:cNvSpPr txBox="1">
            <a:spLocks/>
          </p:cNvSpPr>
          <p:nvPr/>
        </p:nvSpPr>
        <p:spPr>
          <a:xfrm>
            <a:off x="534243" y="2030519"/>
            <a:ext cx="9721077" cy="44324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kern="1200" baseline="0">
                <a:solidFill>
                  <a:schemeClr val="tx2"/>
                </a:solidFill>
                <a:latin typeface="Calibri" charset="0"/>
                <a:ea typeface="+mn-ea"/>
                <a:cs typeface="+mn-cs"/>
              </a:defRPr>
            </a:lvl1pPr>
            <a:lvl2pPr marL="34290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kern="1200" baseline="0">
                <a:solidFill>
                  <a:schemeClr val="tx2"/>
                </a:solidFill>
                <a:latin typeface="Calibri" charset="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b="0" i="1" kern="1200" baseline="0">
                <a:solidFill>
                  <a:schemeClr val="tx2"/>
                </a:solidFill>
                <a:latin typeface="Calibri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44546A"/>
                </a:solidFill>
              </a:rPr>
              <a:t>Need for comprehensive study about the current regulatory and institutional framework in all the EACO countries  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Coordinated and harmonized actions, procedures and definitions at regional level 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44546A"/>
                </a:solidFill>
              </a:rPr>
              <a:t>Strengthen collaboration among national statistics officers and port authorities to have access to accurate and harmonized datasets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44546A"/>
                </a:solidFill>
              </a:rPr>
              <a:t>Full implementation of the Regional E-waste Strategy 2022-2027 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44546A"/>
                </a:solidFill>
              </a:rPr>
              <a:t>Developing regional e-waste recycling and end-processing facilities.  </a:t>
            </a:r>
            <a:endParaRPr kumimoji="0" lang="en-US" sz="240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3661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B3CFBAAA-3730-4139-9EE0-44E29E03FA91}"/>
              </a:ext>
            </a:extLst>
          </p:cNvPr>
          <p:cNvSpPr txBox="1">
            <a:spLocks/>
          </p:cNvSpPr>
          <p:nvPr/>
        </p:nvSpPr>
        <p:spPr>
          <a:xfrm>
            <a:off x="534243" y="2030519"/>
            <a:ext cx="9721077" cy="443242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kern="1200" baseline="0">
                <a:solidFill>
                  <a:schemeClr val="tx2"/>
                </a:solidFill>
                <a:latin typeface="Calibri" charset="0"/>
                <a:ea typeface="+mn-ea"/>
                <a:cs typeface="+mn-cs"/>
              </a:defRPr>
            </a:lvl1pPr>
            <a:lvl2pPr marL="34290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kern="1200" baseline="0">
                <a:solidFill>
                  <a:schemeClr val="tx2"/>
                </a:solidFill>
                <a:latin typeface="Calibri" charset="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b="0" i="1" kern="1200" baseline="0">
                <a:solidFill>
                  <a:schemeClr val="tx2"/>
                </a:solidFill>
                <a:latin typeface="Calibri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sz="4400" b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THANK </a:t>
            </a:r>
            <a:r>
              <a:rPr lang="en-US" sz="4400" b="1" dirty="0">
                <a:solidFill>
                  <a:srgbClr val="44546A"/>
                </a:solidFill>
              </a:rPr>
              <a:t>YOU FOR YOUR ATTENTION!</a:t>
            </a:r>
          </a:p>
          <a:p>
            <a:pPr marR="0" lvl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ClrTx/>
              <a:buSzTx/>
              <a:tabLst/>
              <a:defRPr/>
            </a:pP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  <a:p>
            <a:pPr marR="0" lvl="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lang="en-US" sz="3000" b="1" dirty="0">
                <a:solidFill>
                  <a:srgbClr val="44546A"/>
                </a:solidFill>
              </a:rPr>
              <a:t>For more information contact: </a:t>
            </a:r>
          </a:p>
          <a:p>
            <a:pPr marR="0" lvl="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lang="en-US" sz="3000" dirty="0">
                <a:solidFill>
                  <a:srgbClr val="44546A"/>
                </a:solidFill>
                <a:hlinkClick r:id="rId2"/>
              </a:rPr>
              <a:t>s</a:t>
            </a:r>
            <a:r>
              <a:rPr kumimoji="0" lang="en-US" sz="300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hlinkClick r:id="rId2"/>
              </a:rPr>
              <a:t>hahrzad.manoochehri@wrforum.org</a:t>
            </a:r>
            <a:endParaRPr kumimoji="0" lang="en-US" sz="300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</a:endParaRPr>
          </a:p>
          <a:p>
            <a:pPr marR="0" lvl="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US" sz="300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charset="0"/>
                <a:ea typeface="+mn-ea"/>
                <a:cs typeface="+mn-cs"/>
                <a:hlinkClick r:id="rId3"/>
              </a:rPr>
              <a:t>vanessa.forti@unitar.org</a:t>
            </a:r>
            <a:r>
              <a:rPr kumimoji="0" lang="en-US" sz="300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 (Ms. Vanessa Forti, UNITAR)</a:t>
            </a:r>
          </a:p>
          <a:p>
            <a:pPr marR="0" lvl="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lang="en-US" sz="3000" dirty="0">
                <a:solidFill>
                  <a:srgbClr val="44546A"/>
                </a:solidFill>
                <a:hlinkClick r:id="rId4"/>
              </a:rPr>
              <a:t>o</a:t>
            </a:r>
            <a:r>
              <a:rPr kumimoji="0" lang="en-US" sz="300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hlinkClick r:id="rId4"/>
              </a:rPr>
              <a:t>tmar.deubzer@unitar.org</a:t>
            </a:r>
            <a:r>
              <a:rPr kumimoji="0" lang="en-US" sz="300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  (Dr. Otmar Deubzer, UNITAR)</a:t>
            </a:r>
          </a:p>
          <a:p>
            <a:pPr marR="0" lvl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ClrTx/>
              <a:buSzTx/>
              <a:tabLst/>
              <a:defRPr/>
            </a:pPr>
            <a:endParaRPr kumimoji="0" lang="en-US" sz="320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E50A7EE-56DD-7AC7-D312-56FE7FC38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97452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4950" y="231111"/>
            <a:ext cx="10041290" cy="72474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Project partners &amp; Duration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4C41553-E799-7B27-C26C-F9A8836352E4}"/>
              </a:ext>
            </a:extLst>
          </p:cNvPr>
          <p:cNvGrpSpPr/>
          <p:nvPr/>
        </p:nvGrpSpPr>
        <p:grpSpPr>
          <a:xfrm>
            <a:off x="3781230" y="1520825"/>
            <a:ext cx="5453380" cy="4676663"/>
            <a:chOff x="6096000" y="1521011"/>
            <a:chExt cx="5453380" cy="467666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FED0778-D021-CB2E-E65D-90867E006237}"/>
                </a:ext>
              </a:extLst>
            </p:cNvPr>
            <p:cNvSpPr/>
            <p:nvPr/>
          </p:nvSpPr>
          <p:spPr>
            <a:xfrm>
              <a:off x="6096000" y="1521011"/>
              <a:ext cx="5453380" cy="46766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" name="Inhaltsplatzhalter 1">
              <a:extLst>
                <a:ext uri="{FF2B5EF4-FFF2-40B4-BE49-F238E27FC236}">
                  <a16:creationId xmlns:a16="http://schemas.microsoft.com/office/drawing/2014/main" id="{FFF5B4DD-8CEA-81F3-E784-49444EDA261A}"/>
                </a:ext>
              </a:extLst>
            </p:cNvPr>
            <p:cNvSpPr txBox="1">
              <a:spLocks/>
            </p:cNvSpPr>
            <p:nvPr/>
          </p:nvSpPr>
          <p:spPr>
            <a:xfrm>
              <a:off x="7364586" y="1622528"/>
              <a:ext cx="3448416" cy="468621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marR="0" indent="0" algn="l" defTabSz="685800" rtl="0" eaLnBrk="1" fontAlgn="auto" latinLnBrk="0" hangingPunct="1">
                <a:lnSpc>
                  <a:spcPct val="9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kern="1200" baseline="0">
                  <a:solidFill>
                    <a:schemeClr val="tx2"/>
                  </a:solidFill>
                  <a:latin typeface="Calibri" charset="0"/>
                  <a:ea typeface="+mn-ea"/>
                  <a:cs typeface="+mn-cs"/>
                </a:defRPr>
              </a:lvl1pPr>
              <a:lvl2pPr marL="342900" marR="0" indent="0" algn="l" defTabSz="685800" rtl="0" eaLnBrk="1" fontAlgn="auto" latinLnBrk="0" hangingPunct="1">
                <a:lnSpc>
                  <a:spcPct val="9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0" kern="1200" baseline="0">
                  <a:solidFill>
                    <a:schemeClr val="tx2"/>
                  </a:solidFill>
                  <a:latin typeface="Calibri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Tx/>
                <a:buNone/>
                <a:defRPr sz="1200" b="0" i="1" kern="1200" baseline="0">
                  <a:solidFill>
                    <a:schemeClr val="tx2"/>
                  </a:solidFill>
                  <a:latin typeface="Calibri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Calibri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Calibri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44546A"/>
                  </a:solidFill>
                </a:rPr>
                <a:t>Implementing Partners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A6121BF-0A90-2345-2469-CEEECC561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03130" y="2529771"/>
              <a:ext cx="2511659" cy="97212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2C93F88-468D-1B20-C526-4467AE68B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96694" y="2602670"/>
              <a:ext cx="2152024" cy="82633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AE1DA20-C299-EC27-24D3-FCFB8A14AE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99179" y="5115575"/>
              <a:ext cx="2412223" cy="77166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A6426AB-E345-E91B-D85E-B77B228B3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97097" y="3484424"/>
              <a:ext cx="1913569" cy="124519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E42B049-617C-44FD-F85E-140D89326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86666" y="4825509"/>
              <a:ext cx="1410431" cy="1245193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A5DA764-4D13-A8E5-0A44-11C736BBF5D9}"/>
              </a:ext>
            </a:extLst>
          </p:cNvPr>
          <p:cNvGrpSpPr/>
          <p:nvPr/>
        </p:nvGrpSpPr>
        <p:grpSpPr>
          <a:xfrm>
            <a:off x="571676" y="1521011"/>
            <a:ext cx="3002498" cy="4676663"/>
            <a:chOff x="956943" y="1521011"/>
            <a:chExt cx="3002498" cy="46766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9FAA80-1EE9-1F5C-D4FB-28DB20BF91C1}"/>
                </a:ext>
              </a:extLst>
            </p:cNvPr>
            <p:cNvSpPr/>
            <p:nvPr/>
          </p:nvSpPr>
          <p:spPr>
            <a:xfrm>
              <a:off x="956943" y="1521011"/>
              <a:ext cx="2933533" cy="46766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" name="Inhaltsplatzhalter 1">
              <a:extLst>
                <a:ext uri="{FF2B5EF4-FFF2-40B4-BE49-F238E27FC236}">
                  <a16:creationId xmlns:a16="http://schemas.microsoft.com/office/drawing/2014/main" id="{B3CFBAAA-3730-4139-9EE0-44E29E03FA91}"/>
                </a:ext>
              </a:extLst>
            </p:cNvPr>
            <p:cNvSpPr txBox="1">
              <a:spLocks/>
            </p:cNvSpPr>
            <p:nvPr/>
          </p:nvSpPr>
          <p:spPr>
            <a:xfrm>
              <a:off x="956943" y="1619678"/>
              <a:ext cx="3002498" cy="416891"/>
            </a:xfrm>
            <a:prstGeom prst="rect">
              <a:avLst/>
            </a:prstGeom>
          </p:spPr>
          <p:txBody>
            <a:bodyPr>
              <a:normAutofit lnSpcReduction="10000"/>
            </a:bodyPr>
            <a:lstStyle>
              <a:lvl1pPr marL="0" marR="0" indent="0" algn="l" defTabSz="685800" rtl="0" eaLnBrk="1" fontAlgn="auto" latinLnBrk="0" hangingPunct="1">
                <a:lnSpc>
                  <a:spcPct val="9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kern="1200" baseline="0">
                  <a:solidFill>
                    <a:schemeClr val="tx2"/>
                  </a:solidFill>
                  <a:latin typeface="Calibri" charset="0"/>
                  <a:ea typeface="+mn-ea"/>
                  <a:cs typeface="+mn-cs"/>
                </a:defRPr>
              </a:lvl1pPr>
              <a:lvl2pPr marL="342900" marR="0" indent="0" algn="l" defTabSz="685800" rtl="0" eaLnBrk="1" fontAlgn="auto" latinLnBrk="0" hangingPunct="1">
                <a:lnSpc>
                  <a:spcPct val="9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0" kern="1200" baseline="0">
                  <a:solidFill>
                    <a:schemeClr val="tx2"/>
                  </a:solidFill>
                  <a:latin typeface="Calibri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Tx/>
                <a:buNone/>
                <a:defRPr sz="1200" b="0" i="1" kern="1200" baseline="0">
                  <a:solidFill>
                    <a:schemeClr val="tx2"/>
                  </a:solidFill>
                  <a:latin typeface="Calibri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Calibri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Calibri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44546A"/>
                  </a:solidFill>
                </a:rPr>
                <a:t>Funding Organization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FAD699A-3715-D85D-796A-E81C67DE52E3}"/>
                </a:ext>
              </a:extLst>
            </p:cNvPr>
            <p:cNvGrpSpPr/>
            <p:nvPr/>
          </p:nvGrpSpPr>
          <p:grpSpPr>
            <a:xfrm>
              <a:off x="1508736" y="2466662"/>
              <a:ext cx="1783404" cy="1924676"/>
              <a:chOff x="871019" y="2135237"/>
              <a:chExt cx="1783404" cy="1924676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44D1351F-B851-AF24-ECDD-D6AF09825F6F}"/>
                  </a:ext>
                </a:extLst>
              </p:cNvPr>
              <p:cNvSpPr/>
              <p:nvPr/>
            </p:nvSpPr>
            <p:spPr>
              <a:xfrm>
                <a:off x="871019" y="2135237"/>
                <a:ext cx="1783404" cy="1924676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H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9F58A96-F3D0-34B5-70EF-E1587925C2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2532" y="2278500"/>
                <a:ext cx="1640377" cy="1638149"/>
              </a:xfrm>
              <a:prstGeom prst="rect">
                <a:avLst/>
              </a:prstGeom>
            </p:spPr>
          </p:pic>
        </p:grpSp>
        <p:pic>
          <p:nvPicPr>
            <p:cNvPr id="21" name="Picture 20" descr="A picture containing text, tool&#10;&#10;Description automatically generated">
              <a:extLst>
                <a:ext uri="{FF2B5EF4-FFF2-40B4-BE49-F238E27FC236}">
                  <a16:creationId xmlns:a16="http://schemas.microsoft.com/office/drawing/2014/main" id="{1769F3E3-3D95-7E03-D522-7208224FF3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5286"/>
            <a:stretch/>
          </p:blipFill>
          <p:spPr>
            <a:xfrm>
              <a:off x="1217363" y="4562517"/>
              <a:ext cx="2527942" cy="1593546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9A7E1EA-044A-5603-BC44-D0F5DA252856}"/>
              </a:ext>
            </a:extLst>
          </p:cNvPr>
          <p:cNvGrpSpPr/>
          <p:nvPr/>
        </p:nvGrpSpPr>
        <p:grpSpPr>
          <a:xfrm>
            <a:off x="9510631" y="1532822"/>
            <a:ext cx="2161640" cy="4664666"/>
            <a:chOff x="9583094" y="2831797"/>
            <a:chExt cx="2161640" cy="466466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D79AD35-A3FD-0C68-990C-0C87E706CCB6}"/>
                </a:ext>
              </a:extLst>
            </p:cNvPr>
            <p:cNvSpPr/>
            <p:nvPr/>
          </p:nvSpPr>
          <p:spPr>
            <a:xfrm>
              <a:off x="9583094" y="2831797"/>
              <a:ext cx="2161640" cy="466466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 dirty="0"/>
            </a:p>
          </p:txBody>
        </p:sp>
        <p:sp>
          <p:nvSpPr>
            <p:cNvPr id="25" name="Inhaltsplatzhalter 1">
              <a:extLst>
                <a:ext uri="{FF2B5EF4-FFF2-40B4-BE49-F238E27FC236}">
                  <a16:creationId xmlns:a16="http://schemas.microsoft.com/office/drawing/2014/main" id="{12062859-E32C-CD38-A171-2BEDBFE44A15}"/>
                </a:ext>
              </a:extLst>
            </p:cNvPr>
            <p:cNvSpPr txBox="1">
              <a:spLocks/>
            </p:cNvSpPr>
            <p:nvPr/>
          </p:nvSpPr>
          <p:spPr>
            <a:xfrm>
              <a:off x="9981561" y="2833845"/>
              <a:ext cx="1364705" cy="468621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0" marR="0" indent="0" algn="l" defTabSz="685800" rtl="0" eaLnBrk="1" fontAlgn="auto" latinLnBrk="0" hangingPunct="1">
                <a:lnSpc>
                  <a:spcPct val="9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kern="1200" baseline="0">
                  <a:solidFill>
                    <a:schemeClr val="tx2"/>
                  </a:solidFill>
                  <a:latin typeface="Calibri" charset="0"/>
                  <a:ea typeface="+mn-ea"/>
                  <a:cs typeface="+mn-cs"/>
                </a:defRPr>
              </a:lvl1pPr>
              <a:lvl2pPr marL="342900" marR="0" indent="0" algn="l" defTabSz="685800" rtl="0" eaLnBrk="1" fontAlgn="auto" latinLnBrk="0" hangingPunct="1">
                <a:lnSpc>
                  <a:spcPct val="9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400" b="0" kern="1200" baseline="0">
                  <a:solidFill>
                    <a:schemeClr val="tx2"/>
                  </a:solidFill>
                  <a:latin typeface="Calibri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Tx/>
                <a:buNone/>
                <a:defRPr sz="1200" b="0" i="1" kern="1200" baseline="0">
                  <a:solidFill>
                    <a:schemeClr val="tx2"/>
                  </a:solidFill>
                  <a:latin typeface="Calibri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Calibri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Calibri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solidFill>
                    <a:srgbClr val="44546A"/>
                  </a:solidFill>
                </a:rPr>
                <a:t>Duration</a:t>
              </a:r>
            </a:p>
            <a:p>
              <a:pPr marL="0" marR="0" lvl="0" indent="0" algn="l" defTabSz="685800" rtl="0" eaLnBrk="1" fontAlgn="auto" latinLnBrk="0" hangingPunct="1">
                <a:lnSpc>
                  <a:spcPct val="90000"/>
                </a:lnSpc>
                <a:spcBef>
                  <a:spcPts val="75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DF2CC09-BD55-E9B1-4645-0EDBFC199BD8}"/>
                </a:ext>
              </a:extLst>
            </p:cNvPr>
            <p:cNvSpPr txBox="1"/>
            <p:nvPr/>
          </p:nvSpPr>
          <p:spPr>
            <a:xfrm>
              <a:off x="9729926" y="3501712"/>
              <a:ext cx="1890398" cy="3693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CH" dirty="0"/>
            </a:p>
            <a:p>
              <a:r>
                <a:rPr lang="de-CH" b="1" dirty="0"/>
                <a:t>Start:</a:t>
              </a:r>
              <a:r>
                <a:rPr lang="de-CH" dirty="0"/>
                <a:t> Jan 2021</a:t>
              </a:r>
            </a:p>
            <a:p>
              <a:r>
                <a:rPr lang="de-CH" dirty="0"/>
                <a:t> </a:t>
              </a:r>
            </a:p>
            <a:p>
              <a:endParaRPr lang="de-CH" dirty="0"/>
            </a:p>
            <a:p>
              <a:endParaRPr lang="de-CH" dirty="0"/>
            </a:p>
            <a:p>
              <a:endParaRPr lang="de-CH" dirty="0"/>
            </a:p>
            <a:p>
              <a:endParaRPr lang="de-CH" dirty="0"/>
            </a:p>
            <a:p>
              <a:endParaRPr lang="de-CH" dirty="0"/>
            </a:p>
            <a:p>
              <a:endParaRPr lang="de-CH" dirty="0"/>
            </a:p>
            <a:p>
              <a:endParaRPr lang="de-CH" dirty="0"/>
            </a:p>
            <a:p>
              <a:endParaRPr lang="de-CH" dirty="0"/>
            </a:p>
            <a:p>
              <a:endParaRPr lang="de-CH" dirty="0"/>
            </a:p>
            <a:p>
              <a:r>
                <a:rPr lang="de-CH" b="1" dirty="0"/>
                <a:t>End:</a:t>
              </a:r>
              <a:r>
                <a:rPr lang="de-CH" dirty="0"/>
                <a:t> Oct 2022</a:t>
              </a:r>
              <a:endParaRPr lang="en-CH" dirty="0"/>
            </a:p>
          </p:txBody>
        </p:sp>
      </p:grpSp>
      <p:sp>
        <p:nvSpPr>
          <p:cNvPr id="29" name="Arrow: Down 28">
            <a:extLst>
              <a:ext uri="{FF2B5EF4-FFF2-40B4-BE49-F238E27FC236}">
                <a16:creationId xmlns:a16="http://schemas.microsoft.com/office/drawing/2014/main" id="{AB6CB2F0-F197-13EB-A34B-FDB7CA521278}"/>
              </a:ext>
            </a:extLst>
          </p:cNvPr>
          <p:cNvSpPr/>
          <p:nvPr/>
        </p:nvSpPr>
        <p:spPr>
          <a:xfrm>
            <a:off x="10303026" y="3011375"/>
            <a:ext cx="530245" cy="2473398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07355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4950" y="231111"/>
            <a:ext cx="10041290" cy="72474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Background</a:t>
            </a:r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B3CFBAAA-3730-4139-9EE0-44E29E03FA91}"/>
              </a:ext>
            </a:extLst>
          </p:cNvPr>
          <p:cNvSpPr txBox="1">
            <a:spLocks/>
          </p:cNvSpPr>
          <p:nvPr/>
        </p:nvSpPr>
        <p:spPr>
          <a:xfrm>
            <a:off x="649652" y="2166150"/>
            <a:ext cx="10145594" cy="372862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kern="1200" baseline="0">
                <a:solidFill>
                  <a:schemeClr val="tx2"/>
                </a:solidFill>
                <a:latin typeface="Calibri" charset="0"/>
                <a:ea typeface="+mn-ea"/>
                <a:cs typeface="+mn-cs"/>
              </a:defRPr>
            </a:lvl1pPr>
            <a:lvl2pPr marL="34290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kern="1200" baseline="0">
                <a:solidFill>
                  <a:schemeClr val="tx2"/>
                </a:solidFill>
                <a:latin typeface="Calibri" charset="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b="0" i="1" kern="1200" baseline="0">
                <a:solidFill>
                  <a:schemeClr val="tx2"/>
                </a:solidFill>
                <a:latin typeface="Calibri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3800" b="1" dirty="0"/>
              <a:t>Context:</a:t>
            </a:r>
          </a:p>
          <a:p>
            <a:pPr lvl="1"/>
            <a:endParaRPr lang="de-DE" sz="3200" dirty="0"/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de-DE" sz="3200" dirty="0"/>
              <a:t>Used electrical and electronic equipment (UEEE) imports into Tanzania from higher income countries mainly via ports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de-DE" sz="3200" dirty="0"/>
              <a:t>Tanzania welcomes UEEE due to affordable access to EEE</a:t>
            </a:r>
          </a:p>
          <a:p>
            <a:pPr marL="800100" lvl="1" indent="-457200">
              <a:buFont typeface="Arial" panose="020B0604020202020204" pitchFamily="34" charset="0"/>
              <a:buChar char="•"/>
            </a:pPr>
            <a:endParaRPr lang="de-DE" sz="3200" dirty="0"/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de-DE" sz="3200" dirty="0"/>
              <a:t>Tanzania is party to the Basel Convention (BC)</a:t>
            </a:r>
            <a:br>
              <a:rPr lang="de-DE" sz="3200" dirty="0"/>
            </a:b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631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4950" y="231111"/>
            <a:ext cx="10041290" cy="72474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Background</a:t>
            </a:r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B3CFBAAA-3730-4139-9EE0-44E29E03FA91}"/>
              </a:ext>
            </a:extLst>
          </p:cNvPr>
          <p:cNvSpPr txBox="1">
            <a:spLocks/>
          </p:cNvSpPr>
          <p:nvPr/>
        </p:nvSpPr>
        <p:spPr>
          <a:xfrm>
            <a:off x="649652" y="2166150"/>
            <a:ext cx="10145594" cy="446073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kern="1200" baseline="0">
                <a:solidFill>
                  <a:schemeClr val="tx2"/>
                </a:solidFill>
                <a:latin typeface="Calibri" charset="0"/>
                <a:ea typeface="+mn-ea"/>
                <a:cs typeface="+mn-cs"/>
              </a:defRPr>
            </a:lvl1pPr>
            <a:lvl2pPr marL="34290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kern="1200" baseline="0">
                <a:solidFill>
                  <a:schemeClr val="tx2"/>
                </a:solidFill>
                <a:latin typeface="Calibri" charset="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b="0" i="1" kern="1200" baseline="0">
                <a:solidFill>
                  <a:schemeClr val="tx2"/>
                </a:solidFill>
                <a:latin typeface="Calibri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de-DE" sz="3800" b="1" dirty="0"/>
              <a:t>Challenge:</a:t>
            </a:r>
          </a:p>
          <a:p>
            <a:pPr lvl="1"/>
            <a:endParaRPr lang="de-DE" sz="3200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de-DE" sz="3100" dirty="0"/>
              <a:t>UEEE imports often mixed with e-waste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de-DE" sz="3100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de-DE" sz="3100" dirty="0"/>
              <a:t>Types and volumes of imported UEEE/e-waste is unknown</a:t>
            </a:r>
          </a:p>
          <a:p>
            <a:pPr marL="1143000" lvl="2" indent="-457200">
              <a:buFont typeface="Courier New" panose="02070309020205020404" pitchFamily="49" charset="0"/>
              <a:buChar char="o"/>
            </a:pPr>
            <a:r>
              <a:rPr lang="de-DE" sz="3100" dirty="0"/>
              <a:t>Burden on EPR system to be established</a:t>
            </a:r>
          </a:p>
          <a:p>
            <a:pPr marL="1143000" lvl="2" indent="-457200">
              <a:buFont typeface="Courier New" panose="02070309020205020404" pitchFamily="49" charset="0"/>
              <a:buChar char="o"/>
            </a:pPr>
            <a:r>
              <a:rPr lang="de-DE" sz="3100" dirty="0"/>
              <a:t>Burden on environment and health in Tanzania</a:t>
            </a:r>
          </a:p>
          <a:p>
            <a:pPr marL="1028700" lvl="2" indent="-342900">
              <a:buFont typeface="Arial" panose="020B0604020202020204" pitchFamily="34" charset="0"/>
              <a:buChar char="•"/>
            </a:pPr>
            <a:endParaRPr lang="de-DE" sz="3100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de-DE" sz="3100" dirty="0"/>
              <a:t>Inspectors cannot differentiate UEEE from e-waste at point of import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endParaRPr lang="de-DE" sz="3100" dirty="0"/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de-DE" sz="3100" dirty="0"/>
              <a:t>Unclear how to proceed with identified e-waste</a:t>
            </a:r>
          </a:p>
        </p:txBody>
      </p:sp>
    </p:spTree>
    <p:extLst>
      <p:ext uri="{BB962C8B-B14F-4D97-AF65-F5344CB8AC3E}">
        <p14:creationId xmlns:p14="http://schemas.microsoft.com/office/powerpoint/2010/main" val="3363226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4950" y="231111"/>
            <a:ext cx="10041290" cy="72474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Project objective</a:t>
            </a:r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B3CFBAAA-3730-4139-9EE0-44E29E03FA91}"/>
              </a:ext>
            </a:extLst>
          </p:cNvPr>
          <p:cNvSpPr txBox="1">
            <a:spLocks/>
          </p:cNvSpPr>
          <p:nvPr/>
        </p:nvSpPr>
        <p:spPr>
          <a:xfrm>
            <a:off x="995881" y="2019174"/>
            <a:ext cx="9721077" cy="437274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kern="1200" baseline="0">
                <a:solidFill>
                  <a:schemeClr val="tx2"/>
                </a:solidFill>
                <a:latin typeface="Calibri" charset="0"/>
                <a:ea typeface="+mn-ea"/>
                <a:cs typeface="+mn-cs"/>
              </a:defRPr>
            </a:lvl1pPr>
            <a:lvl2pPr marL="34290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kern="1200" baseline="0">
                <a:solidFill>
                  <a:schemeClr val="tx2"/>
                </a:solidFill>
                <a:latin typeface="Calibri" charset="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b="0" i="1" kern="1200" baseline="0">
                <a:solidFill>
                  <a:schemeClr val="tx2"/>
                </a:solidFill>
                <a:latin typeface="Calibri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Calibri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Overarching objective: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Assess and control imports of e-waste, UEEE and EEE into Tanzania </a:t>
            </a:r>
            <a:r>
              <a:rPr lang="en-US" sz="2800" dirty="0">
                <a:solidFill>
                  <a:srgbClr val="44546A"/>
                </a:solidFill>
              </a:rPr>
              <a:t>through the following </a:t>
            </a:r>
            <a:r>
              <a:rPr lang="en-US" sz="2800" b="1" dirty="0">
                <a:solidFill>
                  <a:srgbClr val="44546A"/>
                </a:solidFill>
              </a:rPr>
              <a:t>specific objectives</a:t>
            </a:r>
            <a:r>
              <a:rPr lang="en-US" sz="2800" dirty="0">
                <a:solidFill>
                  <a:srgbClr val="44546A"/>
                </a:solidFill>
              </a:rPr>
              <a:t>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Implementing and pilot-testing the requirements of the 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Basel Convention Technical Guidelines on Transboundary Movements of Electrical and Electronic Waste and Used Electrical and Electronic Equipment (BCG) </a:t>
            </a: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in Tanzania</a:t>
            </a:r>
            <a:r>
              <a:rPr kumimoji="0" lang="en-US" sz="280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,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Assessing volumes and functionalities of UEEE imports into Tanzania,</a:t>
            </a:r>
          </a:p>
          <a:p>
            <a:pPr marL="342900" marR="0" lvl="0" indent="-34290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Preparing a draft National Guideline based on the national context and needs.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458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4950" y="231111"/>
            <a:ext cx="10041290" cy="72474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Project approach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91553026"/>
              </p:ext>
            </p:extLst>
          </p:nvPr>
        </p:nvGraphicFramePr>
        <p:xfrm>
          <a:off x="2457668" y="1678844"/>
          <a:ext cx="7510509" cy="4562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FF20217-F51F-C8B2-34A5-BEE87984DCCE}"/>
              </a:ext>
            </a:extLst>
          </p:cNvPr>
          <p:cNvSpPr txBox="1"/>
          <p:nvPr/>
        </p:nvSpPr>
        <p:spPr>
          <a:xfrm>
            <a:off x="5704922" y="2094557"/>
            <a:ext cx="101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/>
              <a:t>Control </a:t>
            </a:r>
            <a:endParaRPr lang="en-CH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0129C7-BA72-6444-C1FC-CF30FE7E6566}"/>
              </a:ext>
            </a:extLst>
          </p:cNvPr>
          <p:cNvSpPr txBox="1"/>
          <p:nvPr/>
        </p:nvSpPr>
        <p:spPr>
          <a:xfrm>
            <a:off x="5395552" y="2656105"/>
            <a:ext cx="1766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/>
              <a:t>Replication in EACO Region</a:t>
            </a:r>
            <a:endParaRPr lang="en-CH" sz="2000" dirty="0"/>
          </a:p>
        </p:txBody>
      </p:sp>
    </p:spTree>
    <p:extLst>
      <p:ext uri="{BB962C8B-B14F-4D97-AF65-F5344CB8AC3E}">
        <p14:creationId xmlns:p14="http://schemas.microsoft.com/office/powerpoint/2010/main" val="1252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4950" y="231111"/>
            <a:ext cx="10041290" cy="72474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Implementation steps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8EB87EEF-D9F4-8BA8-3F73-E235ACA16A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4534557"/>
              </p:ext>
            </p:extLst>
          </p:nvPr>
        </p:nvGraphicFramePr>
        <p:xfrm>
          <a:off x="551865" y="1352763"/>
          <a:ext cx="10500835" cy="4972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3852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4950" y="231111"/>
            <a:ext cx="10041290" cy="72474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Implementation steps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CD81ADE-EAAC-3CC9-FEDA-7924F1D1F2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0415399"/>
              </p:ext>
            </p:extLst>
          </p:nvPr>
        </p:nvGraphicFramePr>
        <p:xfrm>
          <a:off x="587375" y="-43804"/>
          <a:ext cx="10500835" cy="4972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128198C-9E89-D17A-551B-A628FD8AB61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40" t="17255" r="3501" b="21015"/>
          <a:stretch/>
        </p:blipFill>
        <p:spPr>
          <a:xfrm>
            <a:off x="587375" y="3970679"/>
            <a:ext cx="5413578" cy="2656210"/>
          </a:xfrm>
          <a:prstGeom prst="rect">
            <a:avLst/>
          </a:prstGeom>
        </p:spPr>
      </p:pic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E611E95-3B74-E6CF-659E-7A92FD58016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403" r="1683"/>
          <a:stretch/>
        </p:blipFill>
        <p:spPr>
          <a:xfrm>
            <a:off x="6152226" y="3970679"/>
            <a:ext cx="4935984" cy="265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54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4950" y="231111"/>
            <a:ext cx="10041290" cy="72474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Implementation steps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010F06E-49EA-8853-3D0C-81AAF4B6D0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1491490"/>
              </p:ext>
            </p:extLst>
          </p:nvPr>
        </p:nvGraphicFramePr>
        <p:xfrm>
          <a:off x="621683" y="759722"/>
          <a:ext cx="9401206" cy="3501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5DC31963-4A2C-DAC2-F0FE-694F017CFD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1125" y="3946352"/>
            <a:ext cx="2168600" cy="2891466"/>
          </a:xfrm>
          <a:prstGeom prst="rect">
            <a:avLst/>
          </a:prstGeom>
        </p:spPr>
      </p:pic>
      <p:pic>
        <p:nvPicPr>
          <p:cNvPr id="5" name="Picture 4" descr="A building that has been destroyed&#10;&#10;Description automatically generated with low confidence">
            <a:extLst>
              <a:ext uri="{FF2B5EF4-FFF2-40B4-BE49-F238E27FC236}">
                <a16:creationId xmlns:a16="http://schemas.microsoft.com/office/drawing/2014/main" id="{99295FC6-807F-1AF6-15B1-2DF8979DCD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400" y="3964109"/>
            <a:ext cx="2168600" cy="2891467"/>
          </a:xfrm>
          <a:prstGeom prst="rect">
            <a:avLst/>
          </a:prstGeom>
        </p:spPr>
      </p:pic>
      <p:pic>
        <p:nvPicPr>
          <p:cNvPr id="10" name="Picture 9" descr="A group of people in safety vests looking at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04422D4B-197C-3BE1-4E57-36559C024F8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4347" y="3946353"/>
            <a:ext cx="3855287" cy="289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29209"/>
      </p:ext>
    </p:extLst>
  </p:cSld>
  <p:clrMapOvr>
    <a:masterClrMapping/>
  </p:clrMapOvr>
</p:sld>
</file>

<file path=ppt/theme/theme1.xml><?xml version="1.0" encoding="utf-8"?>
<a:theme xmlns:a="http://schemas.openxmlformats.org/drawingml/2006/main" name="3_Prevent gelb">
  <a:themeElements>
    <a:clrScheme name="Prevent">
      <a:dk1>
        <a:srgbClr val="055D6B"/>
      </a:dk1>
      <a:lt1>
        <a:srgbClr val="FFFFFF"/>
      </a:lt1>
      <a:dk2>
        <a:srgbClr val="44546A"/>
      </a:dk2>
      <a:lt2>
        <a:srgbClr val="AFD0D9"/>
      </a:lt2>
      <a:accent1>
        <a:srgbClr val="2C7168"/>
      </a:accent1>
      <a:accent2>
        <a:srgbClr val="76C8DE"/>
      </a:accent2>
      <a:accent3>
        <a:srgbClr val="2F5643"/>
      </a:accent3>
      <a:accent4>
        <a:srgbClr val="DDD114"/>
      </a:accent4>
      <a:accent5>
        <a:srgbClr val="B0C800"/>
      </a:accent5>
      <a:accent6>
        <a:srgbClr val="C96075"/>
      </a:accent6>
      <a:hlink>
        <a:srgbClr val="E1AA12"/>
      </a:hlink>
      <a:folHlink>
        <a:srgbClr val="3E9EB3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IZ_Prevent_Template.potx" id="{0EBCE2FF-8C3F-46D6-B0BF-C9213EBB2231}" vid="{7FD5AECC-B40A-48EB-84B1-7A8DA732FF21}"/>
    </a:ext>
  </a:extLst>
</a:theme>
</file>

<file path=ppt/theme/theme2.xml><?xml version="1.0" encoding="utf-8"?>
<a:theme xmlns:a="http://schemas.openxmlformats.org/drawingml/2006/main" name="2_Prevent gelb">
  <a:themeElements>
    <a:clrScheme name="Prevent">
      <a:dk1>
        <a:srgbClr val="055D6B"/>
      </a:dk1>
      <a:lt1>
        <a:srgbClr val="FFFFFF"/>
      </a:lt1>
      <a:dk2>
        <a:srgbClr val="44546A"/>
      </a:dk2>
      <a:lt2>
        <a:srgbClr val="AFD0D9"/>
      </a:lt2>
      <a:accent1>
        <a:srgbClr val="2C7168"/>
      </a:accent1>
      <a:accent2>
        <a:srgbClr val="76C8DE"/>
      </a:accent2>
      <a:accent3>
        <a:srgbClr val="2F5643"/>
      </a:accent3>
      <a:accent4>
        <a:srgbClr val="DDD114"/>
      </a:accent4>
      <a:accent5>
        <a:srgbClr val="B0C800"/>
      </a:accent5>
      <a:accent6>
        <a:srgbClr val="C96075"/>
      </a:accent6>
      <a:hlink>
        <a:srgbClr val="E1AA12"/>
      </a:hlink>
      <a:folHlink>
        <a:srgbClr val="3E9EB3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IZ_Prevent_Template.potx" id="{0EBCE2FF-8C3F-46D6-B0BF-C9213EBB2231}" vid="{B98CCADC-CAD8-40D9-9C5D-4986D8EEBDAF}"/>
    </a:ext>
  </a:extLst>
</a:theme>
</file>

<file path=ppt/theme/theme3.xml><?xml version="1.0" encoding="utf-8"?>
<a:theme xmlns:a="http://schemas.openxmlformats.org/drawingml/2006/main" name="Prevent Vollseiten">
  <a:themeElements>
    <a:clrScheme name="Custom 2">
      <a:dk1>
        <a:srgbClr val="055D6B"/>
      </a:dk1>
      <a:lt1>
        <a:srgbClr val="FFFFFF"/>
      </a:lt1>
      <a:dk2>
        <a:srgbClr val="44546A"/>
      </a:dk2>
      <a:lt2>
        <a:srgbClr val="AFD0D9"/>
      </a:lt2>
      <a:accent1>
        <a:srgbClr val="2C7168"/>
      </a:accent1>
      <a:accent2>
        <a:srgbClr val="3E9EB3"/>
      </a:accent2>
      <a:accent3>
        <a:srgbClr val="2F5643"/>
      </a:accent3>
      <a:accent4>
        <a:srgbClr val="DDD114"/>
      </a:accent4>
      <a:accent5>
        <a:srgbClr val="658024"/>
      </a:accent5>
      <a:accent6>
        <a:srgbClr val="C96075"/>
      </a:accent6>
      <a:hlink>
        <a:srgbClr val="E1AA12"/>
      </a:hlink>
      <a:folHlink>
        <a:srgbClr val="B19A5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IZ_Prevent_Template.potx" id="{0EBCE2FF-8C3F-46D6-B0BF-C9213EBB2231}" vid="{20196ED9-929C-4628-85C6-F378AED9684A}"/>
    </a:ext>
  </a:extLst>
</a:theme>
</file>

<file path=ppt/theme/theme4.xml><?xml version="1.0" encoding="utf-8"?>
<a:theme xmlns:a="http://schemas.openxmlformats.org/drawingml/2006/main" name="Leer">
  <a:themeElements>
    <a:clrScheme name="Custom 2">
      <a:dk1>
        <a:srgbClr val="055D6B"/>
      </a:dk1>
      <a:lt1>
        <a:srgbClr val="FFFFFF"/>
      </a:lt1>
      <a:dk2>
        <a:srgbClr val="44546A"/>
      </a:dk2>
      <a:lt2>
        <a:srgbClr val="AFD0D9"/>
      </a:lt2>
      <a:accent1>
        <a:srgbClr val="2C7168"/>
      </a:accent1>
      <a:accent2>
        <a:srgbClr val="3E9EB3"/>
      </a:accent2>
      <a:accent3>
        <a:srgbClr val="2F5643"/>
      </a:accent3>
      <a:accent4>
        <a:srgbClr val="DDD114"/>
      </a:accent4>
      <a:accent5>
        <a:srgbClr val="658024"/>
      </a:accent5>
      <a:accent6>
        <a:srgbClr val="C96075"/>
      </a:accent6>
      <a:hlink>
        <a:srgbClr val="E1AA12"/>
      </a:hlink>
      <a:folHlink>
        <a:srgbClr val="B19A5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IZ_Prevent_Template.potx" id="{0EBCE2FF-8C3F-46D6-B0BF-C9213EBB2231}" vid="{1782111D-98C6-4AF9-9F0C-61E9FB20F3B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CYCLE">
    <a:dk1>
      <a:srgbClr val="000000"/>
    </a:dk1>
    <a:lt1>
      <a:srgbClr val="FFFFFF"/>
    </a:lt1>
    <a:dk2>
      <a:srgbClr val="697274"/>
    </a:dk2>
    <a:lt2>
      <a:srgbClr val="E7E4DD"/>
    </a:lt2>
    <a:accent1>
      <a:srgbClr val="F67031"/>
    </a:accent1>
    <a:accent2>
      <a:srgbClr val="FFA400"/>
    </a:accent2>
    <a:accent3>
      <a:srgbClr val="5A76AA"/>
    </a:accent3>
    <a:accent4>
      <a:srgbClr val="1DADAF"/>
    </a:accent4>
    <a:accent5>
      <a:srgbClr val="73B959"/>
    </a:accent5>
    <a:accent6>
      <a:srgbClr val="A2324B"/>
    </a:accent6>
    <a:hlink>
      <a:srgbClr val="7FBCCC"/>
    </a:hlink>
    <a:folHlink>
      <a:srgbClr val="7FBCCC"/>
    </a:folHlink>
  </a:clrScheme>
  <a:fontScheme name="Cambria-Calibri">
    <a:majorFont>
      <a:latin typeface="Cambria" panose="02040503050406030204"/>
      <a:ea typeface=""/>
      <a:cs typeface=""/>
      <a:font script="Jpan" typeface="ＭＳ Ｐゴシック"/>
      <a:font script="Hang" typeface="맑은 고딕"/>
      <a:font script="Hans" typeface="黑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CYCLE">
    <a:dk1>
      <a:srgbClr val="000000"/>
    </a:dk1>
    <a:lt1>
      <a:srgbClr val="FFFFFF"/>
    </a:lt1>
    <a:dk2>
      <a:srgbClr val="697274"/>
    </a:dk2>
    <a:lt2>
      <a:srgbClr val="E7E4DD"/>
    </a:lt2>
    <a:accent1>
      <a:srgbClr val="F67031"/>
    </a:accent1>
    <a:accent2>
      <a:srgbClr val="FFA400"/>
    </a:accent2>
    <a:accent3>
      <a:srgbClr val="5A76AA"/>
    </a:accent3>
    <a:accent4>
      <a:srgbClr val="1DADAF"/>
    </a:accent4>
    <a:accent5>
      <a:srgbClr val="73B959"/>
    </a:accent5>
    <a:accent6>
      <a:srgbClr val="A2324B"/>
    </a:accent6>
    <a:hlink>
      <a:srgbClr val="7FBCCC"/>
    </a:hlink>
    <a:folHlink>
      <a:srgbClr val="7FBCCC"/>
    </a:folHlink>
  </a:clrScheme>
  <a:fontScheme name="Cambria-Calibri">
    <a:majorFont>
      <a:latin typeface="Cambria" panose="02040503050406030204"/>
      <a:ea typeface=""/>
      <a:cs typeface=""/>
      <a:font script="Jpan" typeface="ＭＳ Ｐゴシック"/>
      <a:font script="Hang" typeface="맑은 고딕"/>
      <a:font script="Hans" typeface="黑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SCYCLE">
    <a:dk1>
      <a:srgbClr val="000000"/>
    </a:dk1>
    <a:lt1>
      <a:srgbClr val="FFFFFF"/>
    </a:lt1>
    <a:dk2>
      <a:srgbClr val="697274"/>
    </a:dk2>
    <a:lt2>
      <a:srgbClr val="E7E4DD"/>
    </a:lt2>
    <a:accent1>
      <a:srgbClr val="F67031"/>
    </a:accent1>
    <a:accent2>
      <a:srgbClr val="FFA400"/>
    </a:accent2>
    <a:accent3>
      <a:srgbClr val="5A76AA"/>
    </a:accent3>
    <a:accent4>
      <a:srgbClr val="1DADAF"/>
    </a:accent4>
    <a:accent5>
      <a:srgbClr val="73B959"/>
    </a:accent5>
    <a:accent6>
      <a:srgbClr val="A2324B"/>
    </a:accent6>
    <a:hlink>
      <a:srgbClr val="7FBCCC"/>
    </a:hlink>
    <a:folHlink>
      <a:srgbClr val="7FBCCC"/>
    </a:folHlink>
  </a:clrScheme>
  <a:fontScheme name="Cambria-Calibri">
    <a:majorFont>
      <a:latin typeface="Cambria" panose="02040503050406030204"/>
      <a:ea typeface=""/>
      <a:cs typeface=""/>
      <a:font script="Jpan" typeface="ＭＳ Ｐゴシック"/>
      <a:font script="Hang" typeface="맑은 고딕"/>
      <a:font script="Hans" typeface="黑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PREVENT_PPT Template_final</Template>
  <TotalTime>2417</TotalTime>
  <Words>892</Words>
  <Application>Microsoft Office PowerPoint</Application>
  <PresentationFormat>Widescreen</PresentationFormat>
  <Paragraphs>167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Work Sans</vt:lpstr>
      <vt:lpstr>Arial</vt:lpstr>
      <vt:lpstr>Courier New</vt:lpstr>
      <vt:lpstr>Franklin Gothic Medium</vt:lpstr>
      <vt:lpstr>Calibri</vt:lpstr>
      <vt:lpstr>Franklin Gothic Book</vt:lpstr>
      <vt:lpstr>3_Prevent gelb</vt:lpstr>
      <vt:lpstr>2_Prevent gelb</vt:lpstr>
      <vt:lpstr>Prevent Vollseiten</vt:lpstr>
      <vt:lpstr>Leer</vt:lpstr>
      <vt:lpstr>PowerPoint Presentation</vt:lpstr>
      <vt:lpstr>Project partners &amp; Duration</vt:lpstr>
      <vt:lpstr>Background</vt:lpstr>
      <vt:lpstr>Background</vt:lpstr>
      <vt:lpstr>Project objective</vt:lpstr>
      <vt:lpstr>Project approach</vt:lpstr>
      <vt:lpstr>Implementation steps</vt:lpstr>
      <vt:lpstr>Implementation steps</vt:lpstr>
      <vt:lpstr>Implementation steps</vt:lpstr>
      <vt:lpstr>Implementation steps</vt:lpstr>
      <vt:lpstr>Key results: Analysis of trade data on imports in Tanzania</vt:lpstr>
      <vt:lpstr>Key results: Analysis of inspection data provided by TBS</vt:lpstr>
      <vt:lpstr>Key results: Origin countries vs total units declared and inspected</vt:lpstr>
      <vt:lpstr>Key results: types of products inspected</vt:lpstr>
      <vt:lpstr>Enabling conditions for implementation and sustainability of the national guidelines</vt:lpstr>
      <vt:lpstr>Requirements for Replicability of the plan in the EACO Region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Bendsen, Nicole GIZ</dc:creator>
  <cp:lastModifiedBy>Shahrzad Manoochehri</cp:lastModifiedBy>
  <cp:revision>91</cp:revision>
  <cp:lastPrinted>2020-03-06T11:11:28Z</cp:lastPrinted>
  <dcterms:created xsi:type="dcterms:W3CDTF">2020-11-13T16:09:42Z</dcterms:created>
  <dcterms:modified xsi:type="dcterms:W3CDTF">2023-03-21T18:04:08Z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8878778</vt:lpwstr>
  </property>
  <property fmtid="{D5CDD505-2E9C-101B-9397-08002B2CF9AE}" pid="3" name="NXPowerLiteSettings">
    <vt:lpwstr>E700052003A000</vt:lpwstr>
  </property>
  <property fmtid="{D5CDD505-2E9C-101B-9397-08002B2CF9AE}" pid="4" name="NXPowerLiteVersion">
    <vt:lpwstr>D9.1.2</vt:lpwstr>
  </property>
</Properties>
</file>